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3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08C-4CD0-A46F-B8A3E5B2C6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08C-4CD0-A46F-B8A3E5B2C6B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08C-4CD0-A46F-B8A3E5B2C6B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308C-4CD0-A46F-B8A3E5B2C6B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4"/>
                <c:pt idx="0">
                  <c:v>TAK</c:v>
                </c:pt>
                <c:pt idx="1">
                  <c:v>NIE</c:v>
                </c:pt>
                <c:pt idx="2">
                  <c:v>INACZEJ</c:v>
                </c:pt>
                <c:pt idx="3">
                  <c:v>INNE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Liczba dokumentacji, w których wspomniano wytyczne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308C-4CD0-A46F-B8A3E5B2C6B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7075-421B-9252-043457FB0B9A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7075-421B-9252-043457FB0B9A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7075-421B-9252-043457FB0B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3"/>
                <c:pt idx="0">
                  <c:v>14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Liczba dokumentacji, w których wspomniano wytyczne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7075-421B-9252-043457FB0B9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349E-4B51-B444-C36F3896DEB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349E-4B51-B444-C36F3896DEB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349E-4B51-B444-C36F3896DEB5}"/>
              </c:ext>
            </c:extLst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3"/>
                <c:pt idx="0">
                  <c:v>2</c:v>
                </c:pt>
                <c:pt idx="1">
                  <c:v>13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Liczba dokumentacji, w których wspomniano wytyczne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6-349E-4B51-B444-C36F3896DEB5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674-4B25-86A7-09DCB09C7FEB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674-4B25-86A7-09DCB09C7FEB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8674-4B25-86A7-09DCB09C7FEB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8674-4B25-86A7-09DCB09C7FEB}"/>
              </c:ext>
            </c:extLst>
          </c:dPt>
          <c:dLbls>
            <c:spPr>
              <a:pattFill prst="pct75">
                <a:fgClr>
                  <a:srgbClr val="000000">
                    <a:lumMod val="75000"/>
                    <a:lumOff val="25000"/>
                  </a:srgbClr>
                </a:fgClr>
                <a:bgClr>
                  <a:srgbClr val="000000">
                    <a:lumMod val="65000"/>
                    <a:lumOff val="35000"/>
                  </a:srgb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Arkusz1!$A$2:$A$5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DOTYCZY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9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Arkusz1!$B$1</c15:sqref>
                        </c15:formulaRef>
                      </c:ext>
                    </c:extLst>
                    <c:strCache>
                      <c:ptCount val="1"/>
                      <c:pt idx="0">
                        <c:v>Liczba dokumentacji, w których wspomniano wytyczne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8-8674-4B25-86A7-09DCB09C7FE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916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381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0382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129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9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610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7584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511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696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67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7510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9C07F6-DDFD-4710-9C1C-05E099F5A101}" type="datetimeFigureOut">
              <a:rPr lang="pl-PL" smtClean="0"/>
              <a:t>03.12.2016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847EFC4-5546-4AD9-BF4E-256E5CE075B7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09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34988" y="387129"/>
            <a:ext cx="10058400" cy="3566160"/>
          </a:xfrm>
        </p:spPr>
        <p:txBody>
          <a:bodyPr>
            <a:normAutofit/>
          </a:bodyPr>
          <a:lstStyle/>
          <a:p>
            <a:pPr algn="r"/>
            <a:r>
              <a:rPr lang="pl-PL" sz="3200" b="1" dirty="0">
                <a:latin typeface="+mn-lt"/>
              </a:rPr>
              <a:t>Dostępność w projektach</a:t>
            </a:r>
            <a:br>
              <a:rPr lang="pl-PL" sz="3200" b="1" dirty="0">
                <a:latin typeface="+mn-lt"/>
              </a:rPr>
            </a:br>
            <a:r>
              <a:rPr lang="pl-PL" sz="3200" b="1" dirty="0">
                <a:latin typeface="+mn-lt"/>
              </a:rPr>
              <a:t>Piotr Kowalski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540" y="432666"/>
            <a:ext cx="1434771" cy="143477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00" y="4647625"/>
            <a:ext cx="4674258" cy="1308549"/>
          </a:xfrm>
          <a:prstGeom prst="rect">
            <a:avLst/>
          </a:prstGeom>
        </p:spPr>
      </p:pic>
      <p:pic>
        <p:nvPicPr>
          <p:cNvPr id="7" name="Obraz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69" y="141099"/>
            <a:ext cx="88900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rostokąt 8"/>
          <p:cNvSpPr/>
          <p:nvPr/>
        </p:nvSpPr>
        <p:spPr>
          <a:xfrm>
            <a:off x="8884325" y="5705520"/>
            <a:ext cx="2813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Warszawa, 5 grudnia 2016 r.</a:t>
            </a:r>
          </a:p>
        </p:txBody>
      </p:sp>
    </p:spTree>
    <p:extLst>
      <p:ext uri="{BB962C8B-B14F-4D97-AF65-F5344CB8AC3E}">
        <p14:creationId xmlns:p14="http://schemas.microsoft.com/office/powerpoint/2010/main" val="1204506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Kogo pochwalić?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2312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Są i dobre rozwiązania</a:t>
            </a:r>
          </a:p>
        </p:txBody>
      </p:sp>
    </p:spTree>
    <p:extLst>
      <p:ext uri="{BB962C8B-B14F-4D97-AF65-F5344CB8AC3E}">
        <p14:creationId xmlns:p14="http://schemas.microsoft.com/office/powerpoint/2010/main" val="42685298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dostępności!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Konkurs na inwestycje w infrastrukturę kultury w </a:t>
            </a:r>
            <a:r>
              <a:rPr lang="pl-PL" b="1" dirty="0"/>
              <a:t>województwie lubelskim</a:t>
            </a:r>
          </a:p>
          <a:p>
            <a:endParaRPr lang="pl-PL" dirty="0"/>
          </a:p>
          <a:p>
            <a:pPr algn="ctr"/>
            <a:r>
              <a:rPr lang="pl-PL" sz="3200" b="1" dirty="0"/>
              <a:t>Wsparta infrastruktura i wyposażenie będzie dostosowane (zgodnie z koncepcją uniwersalnego projektowania) do potrzeb osób z różnymi formami niepełnosprawności.</a:t>
            </a:r>
          </a:p>
          <a:p>
            <a:pPr algn="ctr"/>
            <a:r>
              <a:rPr lang="pl-PL" sz="3200" b="1" dirty="0"/>
              <a:t>Opis dostępności dla różnych grup osób </a:t>
            </a:r>
            <a:br>
              <a:rPr lang="pl-PL" sz="3200" b="1" dirty="0"/>
            </a:br>
            <a:r>
              <a:rPr lang="pl-PL" sz="3200" b="1" dirty="0"/>
              <a:t>z niepełnosprawnościami we wniosku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817280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Właściwie kryteria!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Konkurs na inwestycje w transport kolejowy w </a:t>
            </a:r>
            <a:r>
              <a:rPr lang="pl-PL" b="1" dirty="0"/>
              <a:t>województwie łódzkim</a:t>
            </a:r>
          </a:p>
          <a:p>
            <a:endParaRPr lang="pl-PL" dirty="0"/>
          </a:p>
          <a:p>
            <a:pPr algn="ctr"/>
            <a:r>
              <a:rPr lang="pl-PL" sz="3200" b="1" dirty="0"/>
              <a:t>Wszelkie rozwiązania infrastrukturalne w ramach realizowanych projektów będą uwzględniać potrzeby osób </a:t>
            </a:r>
            <a:br>
              <a:rPr lang="pl-PL" sz="3200" b="1" dirty="0"/>
            </a:br>
            <a:r>
              <a:rPr lang="pl-PL" sz="3200" b="1" dirty="0"/>
              <a:t>z niepełnosprawnościami lub osób z ograniczoną możliwością poruszania się</a:t>
            </a:r>
            <a:r>
              <a:rPr lang="pl-PL" sz="3200" dirty="0"/>
              <a:t> </a:t>
            </a:r>
            <a:r>
              <a:rPr lang="pl-PL" sz="3200" b="1" dirty="0"/>
              <a:t>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54265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www.inwestycjedlawszystkich.pl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Warto zobaczyć jak było żeby teraz już zawsze było lepiej</a:t>
            </a:r>
          </a:p>
        </p:txBody>
      </p:sp>
      <p:pic>
        <p:nvPicPr>
          <p:cNvPr id="29" name="Symbol zastępczy obrazu 2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9" b="1414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0763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722772" y="2485622"/>
            <a:ext cx="4237148" cy="24314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Pytania?</a:t>
            </a:r>
          </a:p>
          <a:p>
            <a:r>
              <a:rPr lang="pl-PL" sz="3200" dirty="0"/>
              <a:t>www.spoldzielniafado.pl</a:t>
            </a:r>
          </a:p>
          <a:p>
            <a:r>
              <a:rPr lang="pl-PL" sz="3200" dirty="0"/>
              <a:t>www.oninculsion.pl </a:t>
            </a:r>
          </a:p>
          <a:p>
            <a:r>
              <a:rPr lang="pl-PL" sz="3200" dirty="0"/>
              <a:t>www.pzg.lodz.pl</a:t>
            </a:r>
          </a:p>
          <a:p>
            <a:endParaRPr lang="pl-PL" sz="2400" dirty="0"/>
          </a:p>
        </p:txBody>
      </p:sp>
      <p:pic>
        <p:nvPicPr>
          <p:cNvPr id="4" name="Symbol zastępczy zawartości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588140"/>
            <a:ext cx="4861299" cy="40227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74566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Pytania?</a:t>
            </a:r>
          </a:p>
        </p:txBody>
      </p:sp>
      <p:sp>
        <p:nvSpPr>
          <p:cNvPr id="11" name="pole tekstowe 10"/>
          <p:cNvSpPr txBox="1"/>
          <p:nvPr/>
        </p:nvSpPr>
        <p:spPr>
          <a:xfrm>
            <a:off x="6722772" y="2485622"/>
            <a:ext cx="4237148" cy="243143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l-PL" sz="3200" dirty="0"/>
              <a:t>Pytania?</a:t>
            </a:r>
          </a:p>
          <a:p>
            <a:r>
              <a:rPr lang="pl-PL" sz="3200" dirty="0"/>
              <a:t>www.spoldzielniafado.pl</a:t>
            </a:r>
          </a:p>
          <a:p>
            <a:r>
              <a:rPr lang="pl-PL" sz="3200" dirty="0"/>
              <a:t>www.oninculsion.pl </a:t>
            </a:r>
          </a:p>
          <a:p>
            <a:r>
              <a:rPr lang="pl-PL" sz="3200" dirty="0"/>
              <a:t>www.pzg.lodz.pl</a:t>
            </a:r>
          </a:p>
          <a:p>
            <a:endParaRPr lang="pl-PL" sz="2400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5414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62" y="3039994"/>
            <a:ext cx="1434771" cy="1434771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573" y="3039994"/>
            <a:ext cx="1622588" cy="162258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279440" y="3497345"/>
            <a:ext cx="4221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/>
              <a:t>Dziękuję za uwagę.</a:t>
            </a:r>
          </a:p>
        </p:txBody>
      </p:sp>
    </p:spTree>
    <p:extLst>
      <p:ext uri="{BB962C8B-B14F-4D97-AF65-F5344CB8AC3E}">
        <p14:creationId xmlns:p14="http://schemas.microsoft.com/office/powerpoint/2010/main" val="1839209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Analiza konkursów RPO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>
                <a:latin typeface="Calibri" panose="020F0502020204030204" pitchFamily="34" charset="0"/>
              </a:rPr>
              <a:t>W ramach przeprowadzonej analizy w dokumentacji projektowej poszukiwałem odniesień do: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</a:rPr>
              <a:t> wymogów projektowania uniwersalnego,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</a:rPr>
              <a:t> stosowanych kryteriów dostępu,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pl-PL" dirty="0">
                <a:latin typeface="Calibri" panose="020F0502020204030204" pitchFamily="34" charset="0"/>
              </a:rPr>
              <a:t> konsultacji ze środowiskiem osób z niepełnosprawnościami.</a:t>
            </a:r>
            <a:r>
              <a:rPr lang="pl-PL" dirty="0"/>
              <a:t> </a:t>
            </a:r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Maj 2016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691" y="3216592"/>
            <a:ext cx="4118149" cy="308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79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Wytyczne</a:t>
            </a:r>
            <a:br>
              <a:rPr lang="pl-PL" dirty="0"/>
            </a:br>
            <a:r>
              <a:rPr lang="pl-PL" dirty="0"/>
              <a:t>w dokumentacji</a:t>
            </a:r>
          </a:p>
        </p:txBody>
      </p:sp>
      <p:graphicFrame>
        <p:nvGraphicFramePr>
          <p:cNvPr id="13" name="Symbol zastępczy zawartości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4871305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 Wytyczne w zakresie realizacji zasady równości szans i niedyskryminacji, w tym dostępności dla osób z niepełnosprawnościami oraz zasady równości szans kobiet i mężczyzn w ramach funduszy unijnych na lata 2014-2020” z dnia 8 maja 2015 r., wydane przez Ministra Infrastruktury </a:t>
            </a:r>
            <a:br>
              <a:rPr lang="pl-PL" dirty="0"/>
            </a:br>
            <a:r>
              <a:rPr lang="pl-PL" dirty="0"/>
              <a:t>i Rozwoju. </a:t>
            </a:r>
          </a:p>
        </p:txBody>
      </p:sp>
    </p:spTree>
    <p:extLst>
      <p:ext uri="{BB962C8B-B14F-4D97-AF65-F5344CB8AC3E}">
        <p14:creationId xmlns:p14="http://schemas.microsoft.com/office/powerpoint/2010/main" val="393669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Kryterium dostępu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Czy w dokumentacji konkursowej zostało ujęte kryterium dostępu dotyczące zapewnienia równości szans i niedyskryminacji</a:t>
            </a:r>
          </a:p>
        </p:txBody>
      </p:sp>
      <p:graphicFrame>
        <p:nvGraphicFramePr>
          <p:cNvPr id="5" name="Symbol zastępczy zawartości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980900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131921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Opis dostępności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Czy w dokumentacji konkursowej został ujęty obowiązek przygotowania opisu dostępności dla osób </a:t>
            </a:r>
            <a:br>
              <a:rPr lang="pl-PL" dirty="0"/>
            </a:br>
            <a:r>
              <a:rPr lang="pl-PL" dirty="0"/>
              <a:t>z niepełnosprawnościami?</a:t>
            </a:r>
          </a:p>
        </p:txBody>
      </p:sp>
      <p:graphicFrame>
        <p:nvGraphicFramePr>
          <p:cNvPr id="5" name="Symbol zastępczy zawartości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72805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149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Uniwersalne projektowanie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Czy w dokumentacji konkursowej została wspomniana koncepcja projektowania uniwersalnego?</a:t>
            </a:r>
          </a:p>
        </p:txBody>
      </p:sp>
      <p:graphicFrame>
        <p:nvGraphicFramePr>
          <p:cNvPr id="5" name="Symbol zastępczy zawartości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5519921"/>
              </p:ext>
            </p:extLst>
          </p:nvPr>
        </p:nvGraphicFramePr>
        <p:xfrm>
          <a:off x="4800600" y="731838"/>
          <a:ext cx="6492875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020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poszło nie tak?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5" b="23125"/>
          <a:stretch>
            <a:fillRect/>
          </a:stretch>
        </p:blipFill>
        <p:spPr/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Przykłady bardzo złych zasad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82154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neutralne?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województwie podkarpackim w konkursie na inwestycje drogowe przewidziano kategorię:</a:t>
            </a:r>
          </a:p>
          <a:p>
            <a:r>
              <a:rPr lang="pl-PL" dirty="0"/>
              <a:t>„Projekty, w których nie stosuje się zasady dostępności dla osób z niepełnosprawnościami”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1" y="3190288"/>
            <a:ext cx="5065690" cy="267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79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Projekty neutralne?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 województwie lubuskim w ramach konkursu, którego celem jest powstanie centrum B+R założono, że projekty mogą być „neutralne lub pozytywne” dla realizacji zasady dostępności.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50" y="2653048"/>
            <a:ext cx="4670739" cy="35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398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cja">
  <a:themeElements>
    <a:clrScheme name="Retrospekc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cj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cj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223</TotalTime>
  <Words>333</Words>
  <Application>Microsoft Office PowerPoint</Application>
  <PresentationFormat>Panoramiczny</PresentationFormat>
  <Paragraphs>49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Calibri</vt:lpstr>
      <vt:lpstr>Calibri Light</vt:lpstr>
      <vt:lpstr>Wingdings</vt:lpstr>
      <vt:lpstr>Retrospekcja</vt:lpstr>
      <vt:lpstr>Dostępność w projektach Piotr Kowalski</vt:lpstr>
      <vt:lpstr>Analiza konkursów RPO</vt:lpstr>
      <vt:lpstr>Wytyczne w dokumentacji</vt:lpstr>
      <vt:lpstr>Kryterium dostępu</vt:lpstr>
      <vt:lpstr>Opis dostępności</vt:lpstr>
      <vt:lpstr>Uniwersalne projektowanie</vt:lpstr>
      <vt:lpstr>Co poszło nie tak?</vt:lpstr>
      <vt:lpstr>Projekty neutralne?</vt:lpstr>
      <vt:lpstr>Projekty neutralne?</vt:lpstr>
      <vt:lpstr>Kogo pochwalić?</vt:lpstr>
      <vt:lpstr>Opis dostępności!</vt:lpstr>
      <vt:lpstr>Właściwie kryteria!</vt:lpstr>
      <vt:lpstr>www.inwestycjedlawszystkich.pl</vt:lpstr>
      <vt:lpstr>Pytania?</vt:lpstr>
      <vt:lpstr>Pytania?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Dostępność w projektach</dc:title>
  <dc:creator>Piotr Kowalski</dc:creator>
  <cp:lastModifiedBy>Barbara Siestrzeńcewicz-Kuczuk</cp:lastModifiedBy>
  <cp:revision>13</cp:revision>
  <dcterms:created xsi:type="dcterms:W3CDTF">2016-12-01T18:25:06Z</dcterms:created>
  <dcterms:modified xsi:type="dcterms:W3CDTF">2016-12-03T13:52:21Z</dcterms:modified>
</cp:coreProperties>
</file>