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57" r:id="rId3"/>
    <p:sldId id="288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8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lawska Dorota" initials="BD" lastIdx="5" clrIdx="0">
    <p:extLst>
      <p:ext uri="{19B8F6BF-5375-455C-9EA6-DF929625EA0E}">
        <p15:presenceInfo xmlns:p15="http://schemas.microsoft.com/office/powerpoint/2012/main" userId="S-1-5-21-1385659239-949102547-469644761-15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004A82"/>
    <a:srgbClr val="8ABA18"/>
    <a:srgbClr val="3399FF"/>
    <a:srgbClr val="ADD1EB"/>
    <a:srgbClr val="8ED5FF"/>
    <a:srgbClr val="0070C0"/>
    <a:srgbClr val="58A0D6"/>
    <a:srgbClr val="D2A000"/>
    <a:srgbClr val="DD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81132" autoAdjust="0"/>
  </p:normalViewPr>
  <p:slideViewPr>
    <p:cSldViewPr snapToGrid="0">
      <p:cViewPr varScale="1">
        <p:scale>
          <a:sx n="55" d="100"/>
          <a:sy n="55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744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084ED-182C-486F-A389-414CBECE0D77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19359A8-C948-4DD5-9C5D-2B84F9089F2F}">
      <dgm:prSet phldrT="[Tekst]" custT="1"/>
      <dgm:spPr>
        <a:xfrm>
          <a:off x="0" y="0"/>
          <a:ext cx="6936432" cy="650369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l-PL" altLang="ko-KR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2 </a:t>
          </a:r>
          <a:r>
            <a:rPr lang="pl-PL" altLang="ko-KR" sz="1800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osie priorytetowe</a:t>
          </a:r>
          <a:endParaRPr lang="pl-PL" sz="1800" b="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9657B914-DA8B-4880-8EEF-ED839E3B253A}" type="parTrans" cxnId="{FB8C4014-D2A4-4BD4-97D5-1CBC6C1867DC}">
      <dgm:prSet/>
      <dgm:spPr/>
      <dgm:t>
        <a:bodyPr/>
        <a:lstStyle/>
        <a:p>
          <a:endParaRPr lang="pl-PL"/>
        </a:p>
      </dgm:t>
    </dgm:pt>
    <dgm:pt modelId="{1C4ADB11-6BE3-4E2C-95CF-78BFDC229676}" type="sibTrans" cxnId="{FB8C4014-D2A4-4BD4-97D5-1CBC6C1867DC}">
      <dgm:prSet/>
      <dgm:spPr/>
      <dgm:t>
        <a:bodyPr/>
        <a:lstStyle/>
        <a:p>
          <a:endParaRPr lang="pl-PL"/>
        </a:p>
      </dgm:t>
    </dgm:pt>
    <dgm:pt modelId="{55D051A3-6BA1-4D02-8FF5-DF7A05B854B9}">
      <dgm:prSet phldrT="[Tekst]" custT="1"/>
      <dgm:spPr>
        <a:xfrm>
          <a:off x="0" y="796064"/>
          <a:ext cx="6936432" cy="590010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l-PL" altLang="ko-KR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14</a:t>
          </a:r>
          <a:r>
            <a:rPr lang="pl-PL" altLang="ko-KR" sz="1800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 działań i poddziałań</a:t>
          </a:r>
          <a:endParaRPr lang="pl-PL" sz="1800" b="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A728FD60-72D2-4D39-B782-8052E655FF0D}" type="parTrans" cxnId="{19EB2DC1-83C2-4F3E-A0CE-EA1AA8E507D3}">
      <dgm:prSet/>
      <dgm:spPr/>
      <dgm:t>
        <a:bodyPr/>
        <a:lstStyle/>
        <a:p>
          <a:endParaRPr lang="pl-PL"/>
        </a:p>
      </dgm:t>
    </dgm:pt>
    <dgm:pt modelId="{73E32A1A-D35F-4A70-9944-A3A3B434DDE5}" type="sibTrans" cxnId="{19EB2DC1-83C2-4F3E-A0CE-EA1AA8E507D3}">
      <dgm:prSet/>
      <dgm:spPr/>
      <dgm:t>
        <a:bodyPr/>
        <a:lstStyle/>
        <a:p>
          <a:endParaRPr lang="pl-PL"/>
        </a:p>
      </dgm:t>
    </dgm:pt>
    <dgm:pt modelId="{66FCA236-57CC-48DF-8E5B-7BE4F0BF032B}">
      <dgm:prSet phldrT="[Tekst]" custT="1"/>
      <dgm:spPr>
        <a:xfrm>
          <a:off x="0" y="1492494"/>
          <a:ext cx="6936432" cy="587012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7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 ogłoszonych naborów </a:t>
          </a:r>
          <a:r>
            <a:rPr lang="pl-PL" altLang="pl-PL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w trybie konkursowym</a:t>
          </a:r>
          <a:endParaRPr lang="pl-PL" sz="1800" b="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442BB666-577A-4737-8C7E-8C2B0B04FC20}" type="parTrans" cxnId="{F390507E-B26E-4CFC-958E-9D2D398A57FA}">
      <dgm:prSet/>
      <dgm:spPr/>
      <dgm:t>
        <a:bodyPr/>
        <a:lstStyle/>
        <a:p>
          <a:endParaRPr lang="pl-PL"/>
        </a:p>
      </dgm:t>
    </dgm:pt>
    <dgm:pt modelId="{9E741C62-E670-49CB-BFDF-3A9730E884CB}" type="sibTrans" cxnId="{F390507E-B26E-4CFC-958E-9D2D398A57FA}">
      <dgm:prSet/>
      <dgm:spPr/>
      <dgm:t>
        <a:bodyPr/>
        <a:lstStyle/>
        <a:p>
          <a:endParaRPr lang="pl-PL"/>
        </a:p>
      </dgm:t>
    </dgm:pt>
    <dgm:pt modelId="{17AB7566-0330-4641-A6AA-E071239E9A22}">
      <dgm:prSet phldrT="[Tekst]" custT="1"/>
      <dgm:spPr>
        <a:xfrm>
          <a:off x="0" y="2200456"/>
          <a:ext cx="6936432" cy="613666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9 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ogłoszonych naborów </a:t>
          </a:r>
          <a:r>
            <a:rPr lang="pl-PL" altLang="pl-PL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w trybie pozakonkursowym</a:t>
          </a:r>
          <a:endParaRPr lang="pl-PL" sz="1800" b="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7BC93321-F5D3-45F9-83EF-C6C434477E3F}" type="parTrans" cxnId="{B4BC8269-BCA3-4C56-B003-ADB9B2A2C1B3}">
      <dgm:prSet/>
      <dgm:spPr/>
      <dgm:t>
        <a:bodyPr/>
        <a:lstStyle/>
        <a:p>
          <a:endParaRPr lang="pl-PL"/>
        </a:p>
      </dgm:t>
    </dgm:pt>
    <dgm:pt modelId="{4E180B66-A68C-4CE9-84C5-61F4782448B4}" type="sibTrans" cxnId="{B4BC8269-BCA3-4C56-B003-ADB9B2A2C1B3}">
      <dgm:prSet/>
      <dgm:spPr/>
      <dgm:t>
        <a:bodyPr/>
        <a:lstStyle/>
        <a:p>
          <a:endParaRPr lang="pl-PL"/>
        </a:p>
      </dgm:t>
    </dgm:pt>
    <dgm:pt modelId="{53286172-E84B-4FAA-805D-BD03E77F4792}">
      <dgm:prSet phldrT="[Tekst]" custT="1"/>
      <dgm:spPr>
        <a:xfrm>
          <a:off x="0" y="2940842"/>
          <a:ext cx="6936432" cy="616285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484 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złożone wnioski o dofinansowanie</a:t>
          </a:r>
          <a:endParaRPr lang="pl-PL" sz="1800" b="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46FAB3C2-18AB-489A-85F2-96F635BC8172}" type="parTrans" cxnId="{736E8ED9-53BD-4C9E-9B3E-FA7AF3F3D941}">
      <dgm:prSet/>
      <dgm:spPr/>
      <dgm:t>
        <a:bodyPr/>
        <a:lstStyle/>
        <a:p>
          <a:endParaRPr lang="pl-PL"/>
        </a:p>
      </dgm:t>
    </dgm:pt>
    <dgm:pt modelId="{15E4006D-7A00-4C89-91DA-DB67CF1B0CDE}" type="sibTrans" cxnId="{736E8ED9-53BD-4C9E-9B3E-FA7AF3F3D941}">
      <dgm:prSet/>
      <dgm:spPr/>
      <dgm:t>
        <a:bodyPr/>
        <a:lstStyle/>
        <a:p>
          <a:endParaRPr lang="pl-PL"/>
        </a:p>
      </dgm:t>
    </dgm:pt>
    <dgm:pt modelId="{BB2AFEA9-7D99-4DC7-AAD2-34E66A85E2C1}">
      <dgm:prSet phldrT="[Tekst]" custT="1"/>
      <dgm:spPr>
        <a:xfrm>
          <a:off x="0" y="3709918"/>
          <a:ext cx="6936432" cy="677946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4 067 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mln zł wartość wnioskowanego dofinansowania w ramach złożonych wniosków o dofinansowanie </a:t>
          </a:r>
          <a:endParaRPr lang="pl-PL" sz="1800" b="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4D2F18EA-8D25-4A3D-970D-EFC6597515D4}" type="parTrans" cxnId="{5C1F6FD2-C4AB-4C65-A59F-1FFF70FD9B15}">
      <dgm:prSet/>
      <dgm:spPr/>
      <dgm:t>
        <a:bodyPr/>
        <a:lstStyle/>
        <a:p>
          <a:endParaRPr lang="pl-PL"/>
        </a:p>
      </dgm:t>
    </dgm:pt>
    <dgm:pt modelId="{E0F26D9D-3244-4CB5-B87E-E65A5A8434B7}" type="sibTrans" cxnId="{5C1F6FD2-C4AB-4C65-A59F-1FFF70FD9B15}">
      <dgm:prSet/>
      <dgm:spPr/>
      <dgm:t>
        <a:bodyPr/>
        <a:lstStyle/>
        <a:p>
          <a:endParaRPr lang="pl-PL"/>
        </a:p>
      </dgm:t>
    </dgm:pt>
    <dgm:pt modelId="{95431CAE-28C8-4018-835A-60AB0CBB7FE0}" type="pres">
      <dgm:prSet presAssocID="{B59084ED-182C-486F-A389-414CBECE0D77}" presName="linear" presStyleCnt="0">
        <dgm:presLayoutVars>
          <dgm:animLvl val="lvl"/>
          <dgm:resizeHandles val="exact"/>
        </dgm:presLayoutVars>
      </dgm:prSet>
      <dgm:spPr/>
    </dgm:pt>
    <dgm:pt modelId="{7929A11B-DE76-4BB3-9FD3-8A8B3CAF1750}" type="pres">
      <dgm:prSet presAssocID="{519359A8-C948-4DD5-9C5D-2B84F9089F2F}" presName="parentText" presStyleLbl="node1" presStyleIdx="0" presStyleCnt="6" custScaleY="78959" custLinFactNeighborX="-2364" custLinFactNeighborY="-14974">
        <dgm:presLayoutVars>
          <dgm:chMax val="0"/>
          <dgm:bulletEnabled val="1"/>
        </dgm:presLayoutVars>
      </dgm:prSet>
      <dgm:spPr/>
    </dgm:pt>
    <dgm:pt modelId="{7D1FFB6D-980F-482F-A583-23A2F12A7543}" type="pres">
      <dgm:prSet presAssocID="{1C4ADB11-6BE3-4E2C-95CF-78BFDC229676}" presName="spacer" presStyleCnt="0"/>
      <dgm:spPr/>
    </dgm:pt>
    <dgm:pt modelId="{0E6050B6-CAC9-4078-AC9B-1567C09763D7}" type="pres">
      <dgm:prSet presAssocID="{55D051A3-6BA1-4D02-8FF5-DF7A05B854B9}" presName="parentText" presStyleLbl="node1" presStyleIdx="1" presStyleCnt="6" custScaleY="71631">
        <dgm:presLayoutVars>
          <dgm:chMax val="0"/>
          <dgm:bulletEnabled val="1"/>
        </dgm:presLayoutVars>
      </dgm:prSet>
      <dgm:spPr/>
    </dgm:pt>
    <dgm:pt modelId="{FB753766-720A-4668-9BCC-24D40EEED45C}" type="pres">
      <dgm:prSet presAssocID="{73E32A1A-D35F-4A70-9944-A3A3B434DDE5}" presName="spacer" presStyleCnt="0"/>
      <dgm:spPr/>
    </dgm:pt>
    <dgm:pt modelId="{706C2590-3A69-437A-8543-E52C5EF51B49}" type="pres">
      <dgm:prSet presAssocID="{66FCA236-57CC-48DF-8E5B-7BE4F0BF032B}" presName="parentText" presStyleLbl="node1" presStyleIdx="2" presStyleCnt="6" custScaleY="71267" custLinFactNeighborX="-273" custLinFactNeighborY="-16020">
        <dgm:presLayoutVars>
          <dgm:chMax val="0"/>
          <dgm:bulletEnabled val="1"/>
        </dgm:presLayoutVars>
      </dgm:prSet>
      <dgm:spPr/>
    </dgm:pt>
    <dgm:pt modelId="{0DB90918-5F87-4E9A-B0AC-1AF26A36C0F3}" type="pres">
      <dgm:prSet presAssocID="{9E741C62-E670-49CB-BFDF-3A9730E884CB}" presName="spacer" presStyleCnt="0"/>
      <dgm:spPr/>
    </dgm:pt>
    <dgm:pt modelId="{41ED2995-FE4E-4189-98AB-B78716E351B5}" type="pres">
      <dgm:prSet presAssocID="{17AB7566-0330-4641-A6AA-E071239E9A22}" presName="parentText" presStyleLbl="node1" presStyleIdx="3" presStyleCnt="6" custScaleY="74503" custLinFactNeighborX="-273" custLinFactNeighborY="-20573">
        <dgm:presLayoutVars>
          <dgm:chMax val="0"/>
          <dgm:bulletEnabled val="1"/>
        </dgm:presLayoutVars>
      </dgm:prSet>
      <dgm:spPr/>
    </dgm:pt>
    <dgm:pt modelId="{71A4DC22-898C-47EA-922B-4A4D7ACAA66D}" type="pres">
      <dgm:prSet presAssocID="{4E180B66-A68C-4CE9-84C5-61F4782448B4}" presName="spacer" presStyleCnt="0"/>
      <dgm:spPr/>
    </dgm:pt>
    <dgm:pt modelId="{81028355-176A-4611-B038-44AF28518722}" type="pres">
      <dgm:prSet presAssocID="{53286172-E84B-4FAA-805D-BD03E77F4792}" presName="parentText" presStyleLbl="node1" presStyleIdx="4" presStyleCnt="6" custScaleY="74821" custLinFactNeighborX="-273" custLinFactNeighborY="-20573">
        <dgm:presLayoutVars>
          <dgm:chMax val="0"/>
          <dgm:bulletEnabled val="1"/>
        </dgm:presLayoutVars>
      </dgm:prSet>
      <dgm:spPr/>
    </dgm:pt>
    <dgm:pt modelId="{6D755C12-DC38-42C9-9FE9-887E813CA23D}" type="pres">
      <dgm:prSet presAssocID="{15E4006D-7A00-4C89-91DA-DB67CF1B0CDE}" presName="spacer" presStyleCnt="0"/>
      <dgm:spPr/>
    </dgm:pt>
    <dgm:pt modelId="{6EDA750E-C09C-4C9A-AF8C-9F560C1B1554}" type="pres">
      <dgm:prSet presAssocID="{BB2AFEA9-7D99-4DC7-AAD2-34E66A85E2C1}" presName="parentText" presStyleLbl="node1" presStyleIdx="5" presStyleCnt="6" custScaleY="82307">
        <dgm:presLayoutVars>
          <dgm:chMax val="0"/>
          <dgm:bulletEnabled val="1"/>
        </dgm:presLayoutVars>
      </dgm:prSet>
      <dgm:spPr/>
    </dgm:pt>
  </dgm:ptLst>
  <dgm:cxnLst>
    <dgm:cxn modelId="{A98B2286-A6AE-451C-9FC1-803C7E64E39F}" type="presOf" srcId="{BB2AFEA9-7D99-4DC7-AAD2-34E66A85E2C1}" destId="{6EDA750E-C09C-4C9A-AF8C-9F560C1B1554}" srcOrd="0" destOrd="0" presId="urn:microsoft.com/office/officeart/2005/8/layout/vList2"/>
    <dgm:cxn modelId="{C703D8FB-A58D-4BF5-AC6B-745549B3AB79}" type="presOf" srcId="{519359A8-C948-4DD5-9C5D-2B84F9089F2F}" destId="{7929A11B-DE76-4BB3-9FD3-8A8B3CAF1750}" srcOrd="0" destOrd="0" presId="urn:microsoft.com/office/officeart/2005/8/layout/vList2"/>
    <dgm:cxn modelId="{A7324957-E35B-4A4B-B841-AB8EA965DB13}" type="presOf" srcId="{B59084ED-182C-486F-A389-414CBECE0D77}" destId="{95431CAE-28C8-4018-835A-60AB0CBB7FE0}" srcOrd="0" destOrd="0" presId="urn:microsoft.com/office/officeart/2005/8/layout/vList2"/>
    <dgm:cxn modelId="{736E8ED9-53BD-4C9E-9B3E-FA7AF3F3D941}" srcId="{B59084ED-182C-486F-A389-414CBECE0D77}" destId="{53286172-E84B-4FAA-805D-BD03E77F4792}" srcOrd="4" destOrd="0" parTransId="{46FAB3C2-18AB-489A-85F2-96F635BC8172}" sibTransId="{15E4006D-7A00-4C89-91DA-DB67CF1B0CDE}"/>
    <dgm:cxn modelId="{BBBB14F2-79D0-4975-B556-BEF1FF22334E}" type="presOf" srcId="{66FCA236-57CC-48DF-8E5B-7BE4F0BF032B}" destId="{706C2590-3A69-437A-8543-E52C5EF51B49}" srcOrd="0" destOrd="0" presId="urn:microsoft.com/office/officeart/2005/8/layout/vList2"/>
    <dgm:cxn modelId="{99FEB645-6750-42F2-95AA-6386C734F3A2}" type="presOf" srcId="{55D051A3-6BA1-4D02-8FF5-DF7A05B854B9}" destId="{0E6050B6-CAC9-4078-AC9B-1567C09763D7}" srcOrd="0" destOrd="0" presId="urn:microsoft.com/office/officeart/2005/8/layout/vList2"/>
    <dgm:cxn modelId="{F390507E-B26E-4CFC-958E-9D2D398A57FA}" srcId="{B59084ED-182C-486F-A389-414CBECE0D77}" destId="{66FCA236-57CC-48DF-8E5B-7BE4F0BF032B}" srcOrd="2" destOrd="0" parTransId="{442BB666-577A-4737-8C7E-8C2B0B04FC20}" sibTransId="{9E741C62-E670-49CB-BFDF-3A9730E884CB}"/>
    <dgm:cxn modelId="{B4BC8269-BCA3-4C56-B003-ADB9B2A2C1B3}" srcId="{B59084ED-182C-486F-A389-414CBECE0D77}" destId="{17AB7566-0330-4641-A6AA-E071239E9A22}" srcOrd="3" destOrd="0" parTransId="{7BC93321-F5D3-45F9-83EF-C6C434477E3F}" sibTransId="{4E180B66-A68C-4CE9-84C5-61F4782448B4}"/>
    <dgm:cxn modelId="{D2A04F90-108C-4D15-ADE4-1B0644C176BA}" type="presOf" srcId="{17AB7566-0330-4641-A6AA-E071239E9A22}" destId="{41ED2995-FE4E-4189-98AB-B78716E351B5}" srcOrd="0" destOrd="0" presId="urn:microsoft.com/office/officeart/2005/8/layout/vList2"/>
    <dgm:cxn modelId="{5C1F6FD2-C4AB-4C65-A59F-1FFF70FD9B15}" srcId="{B59084ED-182C-486F-A389-414CBECE0D77}" destId="{BB2AFEA9-7D99-4DC7-AAD2-34E66A85E2C1}" srcOrd="5" destOrd="0" parTransId="{4D2F18EA-8D25-4A3D-970D-EFC6597515D4}" sibTransId="{E0F26D9D-3244-4CB5-B87E-E65A5A8434B7}"/>
    <dgm:cxn modelId="{19EB2DC1-83C2-4F3E-A0CE-EA1AA8E507D3}" srcId="{B59084ED-182C-486F-A389-414CBECE0D77}" destId="{55D051A3-6BA1-4D02-8FF5-DF7A05B854B9}" srcOrd="1" destOrd="0" parTransId="{A728FD60-72D2-4D39-B782-8052E655FF0D}" sibTransId="{73E32A1A-D35F-4A70-9944-A3A3B434DDE5}"/>
    <dgm:cxn modelId="{DF207C80-9C06-4ACA-8CB6-94A42981B1C0}" type="presOf" srcId="{53286172-E84B-4FAA-805D-BD03E77F4792}" destId="{81028355-176A-4611-B038-44AF28518722}" srcOrd="0" destOrd="0" presId="urn:microsoft.com/office/officeart/2005/8/layout/vList2"/>
    <dgm:cxn modelId="{FB8C4014-D2A4-4BD4-97D5-1CBC6C1867DC}" srcId="{B59084ED-182C-486F-A389-414CBECE0D77}" destId="{519359A8-C948-4DD5-9C5D-2B84F9089F2F}" srcOrd="0" destOrd="0" parTransId="{9657B914-DA8B-4880-8EEF-ED839E3B253A}" sibTransId="{1C4ADB11-6BE3-4E2C-95CF-78BFDC229676}"/>
    <dgm:cxn modelId="{BAF31473-0C2A-4A2E-91AF-B9BD33916AC2}" type="presParOf" srcId="{95431CAE-28C8-4018-835A-60AB0CBB7FE0}" destId="{7929A11B-DE76-4BB3-9FD3-8A8B3CAF1750}" srcOrd="0" destOrd="0" presId="urn:microsoft.com/office/officeart/2005/8/layout/vList2"/>
    <dgm:cxn modelId="{171CC2FE-FCC0-465F-864E-CFD4A141A1A2}" type="presParOf" srcId="{95431CAE-28C8-4018-835A-60AB0CBB7FE0}" destId="{7D1FFB6D-980F-482F-A583-23A2F12A7543}" srcOrd="1" destOrd="0" presId="urn:microsoft.com/office/officeart/2005/8/layout/vList2"/>
    <dgm:cxn modelId="{8AD32223-4ED6-44D3-B3BA-D25DD5066984}" type="presParOf" srcId="{95431CAE-28C8-4018-835A-60AB0CBB7FE0}" destId="{0E6050B6-CAC9-4078-AC9B-1567C09763D7}" srcOrd="2" destOrd="0" presId="urn:microsoft.com/office/officeart/2005/8/layout/vList2"/>
    <dgm:cxn modelId="{0228ED30-B3C1-464D-A89F-C7ACE29A048D}" type="presParOf" srcId="{95431CAE-28C8-4018-835A-60AB0CBB7FE0}" destId="{FB753766-720A-4668-9BCC-24D40EEED45C}" srcOrd="3" destOrd="0" presId="urn:microsoft.com/office/officeart/2005/8/layout/vList2"/>
    <dgm:cxn modelId="{33378227-0E8E-4988-808F-DF1973FC257B}" type="presParOf" srcId="{95431CAE-28C8-4018-835A-60AB0CBB7FE0}" destId="{706C2590-3A69-437A-8543-E52C5EF51B49}" srcOrd="4" destOrd="0" presId="urn:microsoft.com/office/officeart/2005/8/layout/vList2"/>
    <dgm:cxn modelId="{C57E0A97-A5FF-4770-B668-D1356C0E29A8}" type="presParOf" srcId="{95431CAE-28C8-4018-835A-60AB0CBB7FE0}" destId="{0DB90918-5F87-4E9A-B0AC-1AF26A36C0F3}" srcOrd="5" destOrd="0" presId="urn:microsoft.com/office/officeart/2005/8/layout/vList2"/>
    <dgm:cxn modelId="{A3124FCE-711C-427F-B6DE-F5C5C38E1204}" type="presParOf" srcId="{95431CAE-28C8-4018-835A-60AB0CBB7FE0}" destId="{41ED2995-FE4E-4189-98AB-B78716E351B5}" srcOrd="6" destOrd="0" presId="urn:microsoft.com/office/officeart/2005/8/layout/vList2"/>
    <dgm:cxn modelId="{55FAB506-C1B4-4810-99C8-C76F187475E6}" type="presParOf" srcId="{95431CAE-28C8-4018-835A-60AB0CBB7FE0}" destId="{71A4DC22-898C-47EA-922B-4A4D7ACAA66D}" srcOrd="7" destOrd="0" presId="urn:microsoft.com/office/officeart/2005/8/layout/vList2"/>
    <dgm:cxn modelId="{A5D2071E-0A84-418E-974D-3C24BDEA8371}" type="presParOf" srcId="{95431CAE-28C8-4018-835A-60AB0CBB7FE0}" destId="{81028355-176A-4611-B038-44AF28518722}" srcOrd="8" destOrd="0" presId="urn:microsoft.com/office/officeart/2005/8/layout/vList2"/>
    <dgm:cxn modelId="{C44F8ABF-C90E-45F6-A5CF-D96BDC627E09}" type="presParOf" srcId="{95431CAE-28C8-4018-835A-60AB0CBB7FE0}" destId="{6D755C12-DC38-42C9-9FE9-887E813CA23D}" srcOrd="9" destOrd="0" presId="urn:microsoft.com/office/officeart/2005/8/layout/vList2"/>
    <dgm:cxn modelId="{012083CB-F390-494B-87F5-7BDAA346F04C}" type="presParOf" srcId="{95431CAE-28C8-4018-835A-60AB0CBB7FE0}" destId="{6EDA750E-C09C-4C9A-AF8C-9F560C1B15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6F97C-B825-458D-A1F6-872EA021B1C6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50F4CDF2-8653-471C-8A42-5D76D7624C5B}">
      <dgm:prSet phldrT="[Tekst]" custT="1"/>
      <dgm:spPr>
        <a:xfrm>
          <a:off x="0" y="15612"/>
          <a:ext cx="7056784" cy="742126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1 500 mln zł 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zakontraktowanego dofinansowania w ramach I </a:t>
          </a:r>
          <a:r>
            <a:rPr lang="pl-PL" altLang="pl-PL" sz="1800" dirty="0" err="1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i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 VII osi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71EB03D-FDDF-41D7-80C6-6BC8C5A6A2A8}" type="parTrans" cxnId="{4E16FC90-A0CF-4D8A-AB86-1D7F0873974F}">
      <dgm:prSet/>
      <dgm:spPr/>
      <dgm:t>
        <a:bodyPr/>
        <a:lstStyle/>
        <a:p>
          <a:endParaRPr lang="pl-PL"/>
        </a:p>
      </dgm:t>
    </dgm:pt>
    <dgm:pt modelId="{2F6A4DC8-3CBD-4A7B-9881-0EDC03B4B7CF}" type="sibTrans" cxnId="{4E16FC90-A0CF-4D8A-AB86-1D7F0873974F}">
      <dgm:prSet/>
      <dgm:spPr/>
      <dgm:t>
        <a:bodyPr/>
        <a:lstStyle/>
        <a:p>
          <a:endParaRPr lang="pl-PL"/>
        </a:p>
      </dgm:t>
    </dgm:pt>
    <dgm:pt modelId="{6DFE734C-2072-45AD-B8DD-26A589FE7628}">
      <dgm:prSet phldrT="[Tekst]" custT="1"/>
      <dgm:spPr>
        <a:xfrm>
          <a:off x="0" y="921899"/>
          <a:ext cx="7056784" cy="751590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147 mln zł </a:t>
          </a:r>
          <a:r>
            <a:rPr lang="pl-PL" altLang="pl-PL" sz="18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certyfikowanych wydatków do Komisji Europejskiej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F2CBEA8-1D0D-4959-BE9A-D92C99975C43}" type="parTrans" cxnId="{5D489630-6EF5-4CF8-AE9B-F1E4077029BB}">
      <dgm:prSet/>
      <dgm:spPr/>
      <dgm:t>
        <a:bodyPr/>
        <a:lstStyle/>
        <a:p>
          <a:endParaRPr lang="pl-PL"/>
        </a:p>
      </dgm:t>
    </dgm:pt>
    <dgm:pt modelId="{EDCBC810-4C36-408E-BD5F-CE0CD8056792}" type="sibTrans" cxnId="{5D489630-6EF5-4CF8-AE9B-F1E4077029BB}">
      <dgm:prSet/>
      <dgm:spPr/>
      <dgm:t>
        <a:bodyPr/>
        <a:lstStyle/>
        <a:p>
          <a:endParaRPr lang="pl-PL"/>
        </a:p>
      </dgm:t>
    </dgm:pt>
    <dgm:pt modelId="{9E6743EB-BCD5-4876-85F2-52F2E49EFF60}">
      <dgm:prSet phldrT="[Tekst]" custT="1"/>
      <dgm:spPr>
        <a:xfrm>
          <a:off x="0" y="3122586"/>
          <a:ext cx="7056784" cy="751590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100 umów </a:t>
          </a:r>
          <a:r>
            <a:rPr lang="pl-PL" altLang="pl-PL" sz="180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o dofinansowanie zawartych do końca roku w ramach I osi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EE5FCB3-AC1E-4C45-999C-FF0F046BC010}" type="parTrans" cxnId="{EDAAEFAB-BD51-49C8-8722-4E0A49558D7A}">
      <dgm:prSet/>
      <dgm:spPr/>
      <dgm:t>
        <a:bodyPr/>
        <a:lstStyle/>
        <a:p>
          <a:endParaRPr lang="pl-PL"/>
        </a:p>
      </dgm:t>
    </dgm:pt>
    <dgm:pt modelId="{B4C43C88-B207-4FA8-BF1B-903E7937BDDC}" type="sibTrans" cxnId="{EDAAEFAB-BD51-49C8-8722-4E0A49558D7A}">
      <dgm:prSet/>
      <dgm:spPr/>
      <dgm:t>
        <a:bodyPr/>
        <a:lstStyle/>
        <a:p>
          <a:endParaRPr lang="pl-PL"/>
        </a:p>
      </dgm:t>
    </dgm:pt>
    <dgm:pt modelId="{5C6EB8F4-FE85-4798-A90F-A369EFC14BC1}">
      <dgm:prSet phldrT="[Tekst]" custT="1"/>
      <dgm:spPr>
        <a:xfrm>
          <a:off x="0" y="1860131"/>
          <a:ext cx="7056784" cy="1120776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2 </a:t>
          </a:r>
          <a:r>
            <a:rPr lang="pl-PL" altLang="pl-PL" sz="1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wnioski dla dużych projektów notyfikowanych do KE 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C6BF287-7C52-4A20-8063-F68A65FF62B8}" type="parTrans" cxnId="{C874B5A4-6541-4106-8CBD-267890291964}">
      <dgm:prSet/>
      <dgm:spPr/>
      <dgm:t>
        <a:bodyPr/>
        <a:lstStyle/>
        <a:p>
          <a:endParaRPr lang="pl-PL"/>
        </a:p>
      </dgm:t>
    </dgm:pt>
    <dgm:pt modelId="{36DC1CB5-5B5C-422E-AB24-FA3331100B8D}" type="sibTrans" cxnId="{C874B5A4-6541-4106-8CBD-267890291964}">
      <dgm:prSet/>
      <dgm:spPr/>
      <dgm:t>
        <a:bodyPr/>
        <a:lstStyle/>
        <a:p>
          <a:endParaRPr lang="pl-PL"/>
        </a:p>
      </dgm:t>
    </dgm:pt>
    <dgm:pt modelId="{200CC064-C8FE-4D3C-B97C-CCF55F1217C8}" type="pres">
      <dgm:prSet presAssocID="{0246F97C-B825-458D-A1F6-872EA021B1C6}" presName="linear" presStyleCnt="0">
        <dgm:presLayoutVars>
          <dgm:animLvl val="lvl"/>
          <dgm:resizeHandles val="exact"/>
        </dgm:presLayoutVars>
      </dgm:prSet>
      <dgm:spPr/>
    </dgm:pt>
    <dgm:pt modelId="{0D96945E-2E1B-4DAB-913E-EB8BC352D48D}" type="pres">
      <dgm:prSet presAssocID="{50F4CDF2-8653-471C-8A42-5D76D7624C5B}" presName="parentText" presStyleLbl="node1" presStyleIdx="0" presStyleCnt="4" custScaleY="69550">
        <dgm:presLayoutVars>
          <dgm:chMax val="0"/>
          <dgm:bulletEnabled val="1"/>
        </dgm:presLayoutVars>
      </dgm:prSet>
      <dgm:spPr/>
    </dgm:pt>
    <dgm:pt modelId="{1CCA428C-70A3-46DD-8B04-474C9C79D242}" type="pres">
      <dgm:prSet presAssocID="{2F6A4DC8-3CBD-4A7B-9881-0EDC03B4B7CF}" presName="spacer" presStyleCnt="0"/>
      <dgm:spPr/>
    </dgm:pt>
    <dgm:pt modelId="{E832D13C-AD34-48A6-963C-E77CD44C6231}" type="pres">
      <dgm:prSet presAssocID="{6DFE734C-2072-45AD-B8DD-26A589FE7628}" presName="parentText" presStyleLbl="node1" presStyleIdx="1" presStyleCnt="4" custScaleY="70437">
        <dgm:presLayoutVars>
          <dgm:chMax val="0"/>
          <dgm:bulletEnabled val="1"/>
        </dgm:presLayoutVars>
      </dgm:prSet>
      <dgm:spPr/>
    </dgm:pt>
    <dgm:pt modelId="{E32B5085-83E1-4437-B7C5-6DDBC8F19BC0}" type="pres">
      <dgm:prSet presAssocID="{EDCBC810-4C36-408E-BD5F-CE0CD8056792}" presName="spacer" presStyleCnt="0"/>
      <dgm:spPr/>
    </dgm:pt>
    <dgm:pt modelId="{50F1D26C-26D2-4B99-9063-8C9BCCFEEFC7}" type="pres">
      <dgm:prSet presAssocID="{5C6EB8F4-FE85-4798-A90F-A369EFC14BC1}" presName="parentText" presStyleLbl="node1" presStyleIdx="2" presStyleCnt="4" custScaleY="69091" custLinFactNeighborY="13695">
        <dgm:presLayoutVars>
          <dgm:chMax val="0"/>
          <dgm:bulletEnabled val="1"/>
        </dgm:presLayoutVars>
      </dgm:prSet>
      <dgm:spPr/>
    </dgm:pt>
    <dgm:pt modelId="{A1238E53-21D6-47AA-82C9-7EA35247BCC7}" type="pres">
      <dgm:prSet presAssocID="{36DC1CB5-5B5C-422E-AB24-FA3331100B8D}" presName="spacer" presStyleCnt="0"/>
      <dgm:spPr/>
    </dgm:pt>
    <dgm:pt modelId="{AC634E24-E0B7-46D1-B12C-FE0D922674FE}" type="pres">
      <dgm:prSet presAssocID="{9E6743EB-BCD5-4876-85F2-52F2E49EFF60}" presName="parentText" presStyleLbl="node1" presStyleIdx="3" presStyleCnt="4" custScaleY="70437">
        <dgm:presLayoutVars>
          <dgm:chMax val="0"/>
          <dgm:bulletEnabled val="1"/>
        </dgm:presLayoutVars>
      </dgm:prSet>
      <dgm:spPr/>
    </dgm:pt>
  </dgm:ptLst>
  <dgm:cxnLst>
    <dgm:cxn modelId="{5D489630-6EF5-4CF8-AE9B-F1E4077029BB}" srcId="{0246F97C-B825-458D-A1F6-872EA021B1C6}" destId="{6DFE734C-2072-45AD-B8DD-26A589FE7628}" srcOrd="1" destOrd="0" parTransId="{4F2CBEA8-1D0D-4959-BE9A-D92C99975C43}" sibTransId="{EDCBC810-4C36-408E-BD5F-CE0CD8056792}"/>
    <dgm:cxn modelId="{C43145A2-CEDF-4AEC-9C1F-98CC7ECCB86A}" type="presOf" srcId="{50F4CDF2-8653-471C-8A42-5D76D7624C5B}" destId="{0D96945E-2E1B-4DAB-913E-EB8BC352D48D}" srcOrd="0" destOrd="0" presId="urn:microsoft.com/office/officeart/2005/8/layout/vList2"/>
    <dgm:cxn modelId="{53BDFEA9-3B62-4BDE-8A1C-9445AD346084}" type="presOf" srcId="{0246F97C-B825-458D-A1F6-872EA021B1C6}" destId="{200CC064-C8FE-4D3C-B97C-CCF55F1217C8}" srcOrd="0" destOrd="0" presId="urn:microsoft.com/office/officeart/2005/8/layout/vList2"/>
    <dgm:cxn modelId="{4E16FC90-A0CF-4D8A-AB86-1D7F0873974F}" srcId="{0246F97C-B825-458D-A1F6-872EA021B1C6}" destId="{50F4CDF2-8653-471C-8A42-5D76D7624C5B}" srcOrd="0" destOrd="0" parTransId="{271EB03D-FDDF-41D7-80C6-6BC8C5A6A2A8}" sibTransId="{2F6A4DC8-3CBD-4A7B-9881-0EDC03B4B7CF}"/>
    <dgm:cxn modelId="{B4C3EA62-A2D6-4B7C-8AEC-73464D7DDFE0}" type="presOf" srcId="{9E6743EB-BCD5-4876-85F2-52F2E49EFF60}" destId="{AC634E24-E0B7-46D1-B12C-FE0D922674FE}" srcOrd="0" destOrd="0" presId="urn:microsoft.com/office/officeart/2005/8/layout/vList2"/>
    <dgm:cxn modelId="{C874B5A4-6541-4106-8CBD-267890291964}" srcId="{0246F97C-B825-458D-A1F6-872EA021B1C6}" destId="{5C6EB8F4-FE85-4798-A90F-A369EFC14BC1}" srcOrd="2" destOrd="0" parTransId="{7C6BF287-7C52-4A20-8063-F68A65FF62B8}" sibTransId="{36DC1CB5-5B5C-422E-AB24-FA3331100B8D}"/>
    <dgm:cxn modelId="{F2189BE1-0545-4349-AD44-B7428F197172}" type="presOf" srcId="{6DFE734C-2072-45AD-B8DD-26A589FE7628}" destId="{E832D13C-AD34-48A6-963C-E77CD44C6231}" srcOrd="0" destOrd="0" presId="urn:microsoft.com/office/officeart/2005/8/layout/vList2"/>
    <dgm:cxn modelId="{EDAAEFAB-BD51-49C8-8722-4E0A49558D7A}" srcId="{0246F97C-B825-458D-A1F6-872EA021B1C6}" destId="{9E6743EB-BCD5-4876-85F2-52F2E49EFF60}" srcOrd="3" destOrd="0" parTransId="{2EE5FCB3-AC1E-4C45-999C-FF0F046BC010}" sibTransId="{B4C43C88-B207-4FA8-BF1B-903E7937BDDC}"/>
    <dgm:cxn modelId="{589F092F-DCA6-4D25-A0EA-9D7EC4DB5223}" type="presOf" srcId="{5C6EB8F4-FE85-4798-A90F-A369EFC14BC1}" destId="{50F1D26C-26D2-4B99-9063-8C9BCCFEEFC7}" srcOrd="0" destOrd="0" presId="urn:microsoft.com/office/officeart/2005/8/layout/vList2"/>
    <dgm:cxn modelId="{EEF57762-3B08-452F-9E76-9DCA40C0CADE}" type="presParOf" srcId="{200CC064-C8FE-4D3C-B97C-CCF55F1217C8}" destId="{0D96945E-2E1B-4DAB-913E-EB8BC352D48D}" srcOrd="0" destOrd="0" presId="urn:microsoft.com/office/officeart/2005/8/layout/vList2"/>
    <dgm:cxn modelId="{773E71F9-44F2-4A65-8061-C009D7C068A6}" type="presParOf" srcId="{200CC064-C8FE-4D3C-B97C-CCF55F1217C8}" destId="{1CCA428C-70A3-46DD-8B04-474C9C79D242}" srcOrd="1" destOrd="0" presId="urn:microsoft.com/office/officeart/2005/8/layout/vList2"/>
    <dgm:cxn modelId="{62D3F984-980C-4052-983A-BE956CBCCA93}" type="presParOf" srcId="{200CC064-C8FE-4D3C-B97C-CCF55F1217C8}" destId="{E832D13C-AD34-48A6-963C-E77CD44C6231}" srcOrd="2" destOrd="0" presId="urn:microsoft.com/office/officeart/2005/8/layout/vList2"/>
    <dgm:cxn modelId="{98EB4B8E-4781-485D-A9E3-0C487209C445}" type="presParOf" srcId="{200CC064-C8FE-4D3C-B97C-CCF55F1217C8}" destId="{E32B5085-83E1-4437-B7C5-6DDBC8F19BC0}" srcOrd="3" destOrd="0" presId="urn:microsoft.com/office/officeart/2005/8/layout/vList2"/>
    <dgm:cxn modelId="{E5A3FDD6-F071-4491-B5C3-36437D14748C}" type="presParOf" srcId="{200CC064-C8FE-4D3C-B97C-CCF55F1217C8}" destId="{50F1D26C-26D2-4B99-9063-8C9BCCFEEFC7}" srcOrd="4" destOrd="0" presId="urn:microsoft.com/office/officeart/2005/8/layout/vList2"/>
    <dgm:cxn modelId="{BE7E09D4-597A-48F6-9F7E-DDC2BF201038}" type="presParOf" srcId="{200CC064-C8FE-4D3C-B97C-CCF55F1217C8}" destId="{A1238E53-21D6-47AA-82C9-7EA35247BCC7}" srcOrd="5" destOrd="0" presId="urn:microsoft.com/office/officeart/2005/8/layout/vList2"/>
    <dgm:cxn modelId="{17DC266D-A6AB-4A13-9F41-25E621D66CCC}" type="presParOf" srcId="{200CC064-C8FE-4D3C-B97C-CCF55F1217C8}" destId="{AC634E24-E0B7-46D1-B12C-FE0D922674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1C863-E992-418D-B8C2-F6C62B0F1DBD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764F4D23-BE12-49A5-B4CC-7A6FC8DB04A8}">
      <dgm:prSet phldrT="[Tekst]" custT="1"/>
      <dgm:spPr>
        <a:xfrm>
          <a:off x="0" y="35215"/>
          <a:ext cx="7416824" cy="898560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ponad 4 mld zł </a:t>
          </a:r>
          <a:r>
            <a:rPr lang="pl-PL" altLang="pl-PL" sz="18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zakontraktowanych środków w ramach sektora energetyka 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ACA7F12-3AA6-4EFA-A20F-8AC2A084EAD3}" type="parTrans" cxnId="{EF56E190-B00E-44A1-B4CE-359DAB83E01E}">
      <dgm:prSet/>
      <dgm:spPr/>
      <dgm:t>
        <a:bodyPr/>
        <a:lstStyle/>
        <a:p>
          <a:endParaRPr lang="pl-PL"/>
        </a:p>
      </dgm:t>
    </dgm:pt>
    <dgm:pt modelId="{42327E8E-2104-4A4F-9B4A-D48552CB2926}" type="sibTrans" cxnId="{EF56E190-B00E-44A1-B4CE-359DAB83E01E}">
      <dgm:prSet/>
      <dgm:spPr/>
      <dgm:t>
        <a:bodyPr/>
        <a:lstStyle/>
        <a:p>
          <a:endParaRPr lang="pl-PL"/>
        </a:p>
      </dgm:t>
    </dgm:pt>
    <dgm:pt modelId="{64D6FA89-31D5-4C07-81B5-6E8D911CB3D3}">
      <dgm:prSet phldrT="[Tekst]" custT="1"/>
      <dgm:spPr>
        <a:xfrm>
          <a:off x="0" y="1072015"/>
          <a:ext cx="7416824" cy="886815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866 mln zł </a:t>
          </a:r>
          <a:r>
            <a:rPr lang="pl-PL" altLang="pl-PL" sz="18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wydatków certyfikowanych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F1668D6-20AB-4096-B2FF-10B0E707419C}" type="parTrans" cxnId="{0D9444FD-2188-4A74-AC35-411D1F64A806}">
      <dgm:prSet/>
      <dgm:spPr/>
      <dgm:t>
        <a:bodyPr/>
        <a:lstStyle/>
        <a:p>
          <a:endParaRPr lang="pl-PL"/>
        </a:p>
      </dgm:t>
    </dgm:pt>
    <dgm:pt modelId="{3DC452F0-1DD6-4B33-8F54-A004F0082ADF}" type="sibTrans" cxnId="{0D9444FD-2188-4A74-AC35-411D1F64A806}">
      <dgm:prSet/>
      <dgm:spPr/>
      <dgm:t>
        <a:bodyPr/>
        <a:lstStyle/>
        <a:p>
          <a:endParaRPr lang="pl-PL"/>
        </a:p>
      </dgm:t>
    </dgm:pt>
    <dgm:pt modelId="{B8091B7A-1AA8-45AE-AC65-E18FC8623E56}">
      <dgm:prSet phldrT="[Tekst]" custT="1"/>
      <dgm:spPr>
        <a:xfrm>
          <a:off x="0" y="2116003"/>
          <a:ext cx="7416824" cy="943811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8 </a:t>
          </a:r>
          <a:r>
            <a:rPr lang="pl-PL" altLang="pl-PL" sz="1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wniosków dla dużych projektów notyfikowanych do KE 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66ADB52-31C8-4695-9181-A11CD4535257}" type="parTrans" cxnId="{76C6FA43-7037-4F54-AAF2-1E48BF7AFF85}">
      <dgm:prSet/>
      <dgm:spPr/>
      <dgm:t>
        <a:bodyPr/>
        <a:lstStyle/>
        <a:p>
          <a:endParaRPr lang="pl-PL"/>
        </a:p>
      </dgm:t>
    </dgm:pt>
    <dgm:pt modelId="{032A3252-0711-4167-A7E5-7C9CE44B00E0}" type="sibTrans" cxnId="{76C6FA43-7037-4F54-AAF2-1E48BF7AFF85}">
      <dgm:prSet/>
      <dgm:spPr/>
      <dgm:t>
        <a:bodyPr/>
        <a:lstStyle/>
        <a:p>
          <a:endParaRPr lang="pl-PL"/>
        </a:p>
      </dgm:t>
    </dgm:pt>
    <dgm:pt modelId="{F07D0DB5-2C7B-4F60-AA95-27B5B1ADBA4F}">
      <dgm:prSet phldrT="[Tekst]" custT="1"/>
      <dgm:spPr>
        <a:xfrm>
          <a:off x="0" y="3179122"/>
          <a:ext cx="7416824" cy="1017664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pl-PL" altLang="pl-PL" sz="18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uzyskanie decyzji KE ws. pomocy publicznej dla projektów przesyłu energii elektrycznej i magazynowania gazu</a:t>
          </a:r>
          <a:endParaRPr lang="pl-PL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AF63815-CFAC-4B0E-9DF5-38FA44EB111F}" type="parTrans" cxnId="{B43C84DB-AE60-4C98-AF1A-C51998114281}">
      <dgm:prSet/>
      <dgm:spPr/>
      <dgm:t>
        <a:bodyPr/>
        <a:lstStyle/>
        <a:p>
          <a:endParaRPr lang="pl-PL"/>
        </a:p>
      </dgm:t>
    </dgm:pt>
    <dgm:pt modelId="{23533359-C8CE-4DFF-8985-BAFA07E2B09A}" type="sibTrans" cxnId="{B43C84DB-AE60-4C98-AF1A-C51998114281}">
      <dgm:prSet/>
      <dgm:spPr/>
      <dgm:t>
        <a:bodyPr/>
        <a:lstStyle/>
        <a:p>
          <a:endParaRPr lang="pl-PL"/>
        </a:p>
      </dgm:t>
    </dgm:pt>
    <dgm:pt modelId="{9DA0EA1D-7367-495B-8960-91D93B9586D8}" type="pres">
      <dgm:prSet presAssocID="{DB71C863-E992-418D-B8C2-F6C62B0F1DBD}" presName="linear" presStyleCnt="0">
        <dgm:presLayoutVars>
          <dgm:animLvl val="lvl"/>
          <dgm:resizeHandles val="exact"/>
        </dgm:presLayoutVars>
      </dgm:prSet>
      <dgm:spPr/>
    </dgm:pt>
    <dgm:pt modelId="{FEC6EA4B-E795-4848-9509-EC394D1DDC29}" type="pres">
      <dgm:prSet presAssocID="{764F4D23-BE12-49A5-B4CC-7A6FC8DB04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F238A7-6A1F-4260-A0E6-FF20639345EE}" type="pres">
      <dgm:prSet presAssocID="{42327E8E-2104-4A4F-9B4A-D48552CB2926}" presName="spacer" presStyleCnt="0"/>
      <dgm:spPr/>
    </dgm:pt>
    <dgm:pt modelId="{56CDEFA7-4958-47EA-8411-C39B15ED0AA1}" type="pres">
      <dgm:prSet presAssocID="{64D6FA89-31D5-4C07-81B5-6E8D911CB3D3}" presName="parentText" presStyleLbl="node1" presStyleIdx="1" presStyleCnt="4" custScaleY="98693">
        <dgm:presLayoutVars>
          <dgm:chMax val="0"/>
          <dgm:bulletEnabled val="1"/>
        </dgm:presLayoutVars>
      </dgm:prSet>
      <dgm:spPr/>
    </dgm:pt>
    <dgm:pt modelId="{0F39D502-C320-4E7C-B1A4-48CE12E14ED4}" type="pres">
      <dgm:prSet presAssocID="{3DC452F0-1DD6-4B33-8F54-A004F0082ADF}" presName="spacer" presStyleCnt="0"/>
      <dgm:spPr/>
    </dgm:pt>
    <dgm:pt modelId="{ED4CD4FF-557B-400B-9C5B-2EBAEC91A1EA}" type="pres">
      <dgm:prSet presAssocID="{B8091B7A-1AA8-45AE-AC65-E18FC8623E56}" presName="parentText" presStyleLbl="node1" presStyleIdx="2" presStyleCnt="4" custScaleY="105036" custLinFactNeighborY="13695">
        <dgm:presLayoutVars>
          <dgm:chMax val="0"/>
          <dgm:bulletEnabled val="1"/>
        </dgm:presLayoutVars>
      </dgm:prSet>
      <dgm:spPr/>
    </dgm:pt>
    <dgm:pt modelId="{15B01966-A389-4A59-91DF-73F348615037}" type="pres">
      <dgm:prSet presAssocID="{032A3252-0711-4167-A7E5-7C9CE44B00E0}" presName="spacer" presStyleCnt="0"/>
      <dgm:spPr/>
    </dgm:pt>
    <dgm:pt modelId="{C7D668CA-E3C3-4BA3-9F10-E44B26F920CD}" type="pres">
      <dgm:prSet presAssocID="{F07D0DB5-2C7B-4F60-AA95-27B5B1ADBA4F}" presName="parentText" presStyleLbl="node1" presStyleIdx="3" presStyleCnt="4" custScaleY="113255">
        <dgm:presLayoutVars>
          <dgm:chMax val="0"/>
          <dgm:bulletEnabled val="1"/>
        </dgm:presLayoutVars>
      </dgm:prSet>
      <dgm:spPr/>
    </dgm:pt>
  </dgm:ptLst>
  <dgm:cxnLst>
    <dgm:cxn modelId="{87E94E2E-6263-49AE-8B2B-2238C442252B}" type="presOf" srcId="{DB71C863-E992-418D-B8C2-F6C62B0F1DBD}" destId="{9DA0EA1D-7367-495B-8960-91D93B9586D8}" srcOrd="0" destOrd="0" presId="urn:microsoft.com/office/officeart/2005/8/layout/vList2"/>
    <dgm:cxn modelId="{B43C84DB-AE60-4C98-AF1A-C51998114281}" srcId="{DB71C863-E992-418D-B8C2-F6C62B0F1DBD}" destId="{F07D0DB5-2C7B-4F60-AA95-27B5B1ADBA4F}" srcOrd="3" destOrd="0" parTransId="{9AF63815-CFAC-4B0E-9DF5-38FA44EB111F}" sibTransId="{23533359-C8CE-4DFF-8985-BAFA07E2B09A}"/>
    <dgm:cxn modelId="{0D9444FD-2188-4A74-AC35-411D1F64A806}" srcId="{DB71C863-E992-418D-B8C2-F6C62B0F1DBD}" destId="{64D6FA89-31D5-4C07-81B5-6E8D911CB3D3}" srcOrd="1" destOrd="0" parTransId="{9F1668D6-20AB-4096-B2FF-10B0E707419C}" sibTransId="{3DC452F0-1DD6-4B33-8F54-A004F0082ADF}"/>
    <dgm:cxn modelId="{BA0159A2-2122-43E8-94C6-D925B0B95BFB}" type="presOf" srcId="{F07D0DB5-2C7B-4F60-AA95-27B5B1ADBA4F}" destId="{C7D668CA-E3C3-4BA3-9F10-E44B26F920CD}" srcOrd="0" destOrd="0" presId="urn:microsoft.com/office/officeart/2005/8/layout/vList2"/>
    <dgm:cxn modelId="{AF6B475C-4256-47D8-96EE-463A87F9E581}" type="presOf" srcId="{64D6FA89-31D5-4C07-81B5-6E8D911CB3D3}" destId="{56CDEFA7-4958-47EA-8411-C39B15ED0AA1}" srcOrd="0" destOrd="0" presId="urn:microsoft.com/office/officeart/2005/8/layout/vList2"/>
    <dgm:cxn modelId="{D0044853-B2B0-4531-9A84-9196414F4FBB}" type="presOf" srcId="{B8091B7A-1AA8-45AE-AC65-E18FC8623E56}" destId="{ED4CD4FF-557B-400B-9C5B-2EBAEC91A1EA}" srcOrd="0" destOrd="0" presId="urn:microsoft.com/office/officeart/2005/8/layout/vList2"/>
    <dgm:cxn modelId="{76C6FA43-7037-4F54-AAF2-1E48BF7AFF85}" srcId="{DB71C863-E992-418D-B8C2-F6C62B0F1DBD}" destId="{B8091B7A-1AA8-45AE-AC65-E18FC8623E56}" srcOrd="2" destOrd="0" parTransId="{866ADB52-31C8-4695-9181-A11CD4535257}" sibTransId="{032A3252-0711-4167-A7E5-7C9CE44B00E0}"/>
    <dgm:cxn modelId="{EF56E190-B00E-44A1-B4CE-359DAB83E01E}" srcId="{DB71C863-E992-418D-B8C2-F6C62B0F1DBD}" destId="{764F4D23-BE12-49A5-B4CC-7A6FC8DB04A8}" srcOrd="0" destOrd="0" parTransId="{1ACA7F12-3AA6-4EFA-A20F-8AC2A084EAD3}" sibTransId="{42327E8E-2104-4A4F-9B4A-D48552CB2926}"/>
    <dgm:cxn modelId="{51A4E1AC-D896-447D-B1AD-B37795F4D979}" type="presOf" srcId="{764F4D23-BE12-49A5-B4CC-7A6FC8DB04A8}" destId="{FEC6EA4B-E795-4848-9509-EC394D1DDC29}" srcOrd="0" destOrd="0" presId="urn:microsoft.com/office/officeart/2005/8/layout/vList2"/>
    <dgm:cxn modelId="{C8E682D1-5F28-4004-AE04-179AE15BB2D5}" type="presParOf" srcId="{9DA0EA1D-7367-495B-8960-91D93B9586D8}" destId="{FEC6EA4B-E795-4848-9509-EC394D1DDC29}" srcOrd="0" destOrd="0" presId="urn:microsoft.com/office/officeart/2005/8/layout/vList2"/>
    <dgm:cxn modelId="{7EE4521A-1539-42CE-A7AC-B5F0405B5F88}" type="presParOf" srcId="{9DA0EA1D-7367-495B-8960-91D93B9586D8}" destId="{8EF238A7-6A1F-4260-A0E6-FF20639345EE}" srcOrd="1" destOrd="0" presId="urn:microsoft.com/office/officeart/2005/8/layout/vList2"/>
    <dgm:cxn modelId="{0B731577-699D-4D3A-BAAD-1104856CFFAE}" type="presParOf" srcId="{9DA0EA1D-7367-495B-8960-91D93B9586D8}" destId="{56CDEFA7-4958-47EA-8411-C39B15ED0AA1}" srcOrd="2" destOrd="0" presId="urn:microsoft.com/office/officeart/2005/8/layout/vList2"/>
    <dgm:cxn modelId="{18A8D467-AE18-40AB-9DFB-9C9B134F3CCC}" type="presParOf" srcId="{9DA0EA1D-7367-495B-8960-91D93B9586D8}" destId="{0F39D502-C320-4E7C-B1A4-48CE12E14ED4}" srcOrd="3" destOrd="0" presId="urn:microsoft.com/office/officeart/2005/8/layout/vList2"/>
    <dgm:cxn modelId="{8124F8AA-AC77-4AFE-8A4C-1BAF1144AB97}" type="presParOf" srcId="{9DA0EA1D-7367-495B-8960-91D93B9586D8}" destId="{ED4CD4FF-557B-400B-9C5B-2EBAEC91A1EA}" srcOrd="4" destOrd="0" presId="urn:microsoft.com/office/officeart/2005/8/layout/vList2"/>
    <dgm:cxn modelId="{2D270271-35A7-4CA2-ABBE-4669D0ABD2A8}" type="presParOf" srcId="{9DA0EA1D-7367-495B-8960-91D93B9586D8}" destId="{15B01966-A389-4A59-91DF-73F348615037}" srcOrd="5" destOrd="0" presId="urn:microsoft.com/office/officeart/2005/8/layout/vList2"/>
    <dgm:cxn modelId="{63C66AD7-353E-4194-AEE1-9602CB297187}" type="presParOf" srcId="{9DA0EA1D-7367-495B-8960-91D93B9586D8}" destId="{C7D668CA-E3C3-4BA3-9F10-E44B26F920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9A11B-DE76-4BB3-9FD3-8A8B3CAF1750}">
      <dsp:nvSpPr>
        <dsp:cNvPr id="0" name=""/>
        <dsp:cNvSpPr/>
      </dsp:nvSpPr>
      <dsp:spPr>
        <a:xfrm>
          <a:off x="0" y="0"/>
          <a:ext cx="9143670" cy="650369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ko-KR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2 </a:t>
          </a:r>
          <a:r>
            <a:rPr lang="pl-PL" altLang="ko-KR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osie priorytetowe</a:t>
          </a:r>
          <a:endParaRPr lang="pl-PL" sz="1800" b="0" kern="120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31748" y="31748"/>
        <a:ext cx="9080174" cy="586873"/>
      </dsp:txXfrm>
    </dsp:sp>
    <dsp:sp modelId="{0E6050B6-CAC9-4078-AC9B-1567C09763D7}">
      <dsp:nvSpPr>
        <dsp:cNvPr id="0" name=""/>
        <dsp:cNvSpPr/>
      </dsp:nvSpPr>
      <dsp:spPr>
        <a:xfrm>
          <a:off x="0" y="796064"/>
          <a:ext cx="9143670" cy="590010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ko-KR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14</a:t>
          </a:r>
          <a:r>
            <a:rPr lang="pl-PL" altLang="ko-KR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맑은 고딕" panose="020B0503020000020004" pitchFamily="34" charset="-127"/>
              <a:cs typeface="+mn-cs"/>
            </a:rPr>
            <a:t> działań i poddziałań</a:t>
          </a:r>
          <a:endParaRPr lang="pl-PL" sz="1800" b="0" kern="120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28802" y="824866"/>
        <a:ext cx="9086066" cy="532406"/>
      </dsp:txXfrm>
    </dsp:sp>
    <dsp:sp modelId="{706C2590-3A69-437A-8543-E52C5EF51B49}">
      <dsp:nvSpPr>
        <dsp:cNvPr id="0" name=""/>
        <dsp:cNvSpPr/>
      </dsp:nvSpPr>
      <dsp:spPr>
        <a:xfrm>
          <a:off x="0" y="1492494"/>
          <a:ext cx="9143670" cy="587012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7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 ogłoszonych naborów </a:t>
          </a:r>
          <a:r>
            <a:rPr lang="pl-PL" altLang="pl-PL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w trybie konkursowym</a:t>
          </a:r>
          <a:endParaRPr lang="pl-PL" sz="1800" b="0" kern="120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28656" y="1521150"/>
        <a:ext cx="9086358" cy="529700"/>
      </dsp:txXfrm>
    </dsp:sp>
    <dsp:sp modelId="{41ED2995-FE4E-4189-98AB-B78716E351B5}">
      <dsp:nvSpPr>
        <dsp:cNvPr id="0" name=""/>
        <dsp:cNvSpPr/>
      </dsp:nvSpPr>
      <dsp:spPr>
        <a:xfrm>
          <a:off x="0" y="2200456"/>
          <a:ext cx="9143670" cy="613666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9 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ogłoszonych naborów </a:t>
          </a:r>
          <a:r>
            <a:rPr lang="pl-PL" altLang="pl-PL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w trybie pozakonkursowym</a:t>
          </a:r>
          <a:endParaRPr lang="pl-PL" sz="1800" b="0" kern="120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29957" y="2230413"/>
        <a:ext cx="9083756" cy="553752"/>
      </dsp:txXfrm>
    </dsp:sp>
    <dsp:sp modelId="{81028355-176A-4611-B038-44AF28518722}">
      <dsp:nvSpPr>
        <dsp:cNvPr id="0" name=""/>
        <dsp:cNvSpPr/>
      </dsp:nvSpPr>
      <dsp:spPr>
        <a:xfrm>
          <a:off x="0" y="2940842"/>
          <a:ext cx="9143670" cy="616285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484 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złożone wnioski o dofinansowanie</a:t>
          </a:r>
          <a:endParaRPr lang="pl-PL" sz="1800" b="0" kern="120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30085" y="2970927"/>
        <a:ext cx="9083500" cy="556115"/>
      </dsp:txXfrm>
    </dsp:sp>
    <dsp:sp modelId="{6EDA750E-C09C-4C9A-AF8C-9F560C1B1554}">
      <dsp:nvSpPr>
        <dsp:cNvPr id="0" name=""/>
        <dsp:cNvSpPr/>
      </dsp:nvSpPr>
      <dsp:spPr>
        <a:xfrm>
          <a:off x="0" y="3709918"/>
          <a:ext cx="9143670" cy="677946"/>
        </a:xfrm>
        <a:prstGeom prst="round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4 067 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mln zł wartość wnioskowanego dofinansowania w ramach złożonych wniosków o dofinansowanie </a:t>
          </a:r>
          <a:endParaRPr lang="pl-PL" sz="1800" b="0" kern="1200" dirty="0">
            <a:solidFill>
              <a:sysClr val="windowText" lastClr="000000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33095" y="3743013"/>
        <a:ext cx="9077480" cy="611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6945E-2E1B-4DAB-913E-EB8BC352D48D}">
      <dsp:nvSpPr>
        <dsp:cNvPr id="0" name=""/>
        <dsp:cNvSpPr/>
      </dsp:nvSpPr>
      <dsp:spPr>
        <a:xfrm>
          <a:off x="0" y="24490"/>
          <a:ext cx="8982628" cy="820244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1 500 mln zł 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zakontraktowanego dofinansowania w ramach I </a:t>
          </a:r>
          <a:r>
            <a:rPr lang="pl-PL" altLang="pl-PL" sz="1800" kern="1200" dirty="0" err="1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i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 VII osi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041" y="64531"/>
        <a:ext cx="8902546" cy="740162"/>
      </dsp:txXfrm>
    </dsp:sp>
    <dsp:sp modelId="{E832D13C-AD34-48A6-963C-E77CD44C6231}">
      <dsp:nvSpPr>
        <dsp:cNvPr id="0" name=""/>
        <dsp:cNvSpPr/>
      </dsp:nvSpPr>
      <dsp:spPr>
        <a:xfrm>
          <a:off x="0" y="1026175"/>
          <a:ext cx="8982628" cy="830705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147 mln zł </a:t>
          </a:r>
          <a:r>
            <a:rPr lang="pl-PL" altLang="pl-PL" sz="18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certyfikowanych wydatków do Komisji Europejskiej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552" y="1066727"/>
        <a:ext cx="8901524" cy="749601"/>
      </dsp:txXfrm>
    </dsp:sp>
    <dsp:sp modelId="{50F1D26C-26D2-4B99-9063-8C9BCCFEEFC7}">
      <dsp:nvSpPr>
        <dsp:cNvPr id="0" name=""/>
        <dsp:cNvSpPr/>
      </dsp:nvSpPr>
      <dsp:spPr>
        <a:xfrm>
          <a:off x="0" y="2063169"/>
          <a:ext cx="8982628" cy="814831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2 </a:t>
          </a:r>
          <a:r>
            <a:rPr lang="pl-PL" altLang="pl-PL" sz="18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wnioski dla dużych projektów notyfikowanych do KE 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9777" y="2102946"/>
        <a:ext cx="8903074" cy="735277"/>
      </dsp:txXfrm>
    </dsp:sp>
    <dsp:sp modelId="{AC634E24-E0B7-46D1-B12C-FE0D922674FE}">
      <dsp:nvSpPr>
        <dsp:cNvPr id="0" name=""/>
        <dsp:cNvSpPr/>
      </dsp:nvSpPr>
      <dsp:spPr>
        <a:xfrm>
          <a:off x="0" y="3034593"/>
          <a:ext cx="8982628" cy="830705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100 umów </a:t>
          </a:r>
          <a:r>
            <a:rPr lang="pl-PL" altLang="pl-PL" sz="1800" kern="120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o dofinansowanie zawartych do końca roku w ramach I osi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552" y="3075145"/>
        <a:ext cx="8901524" cy="749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6EA4B-E795-4848-9509-EC394D1DDC29}">
      <dsp:nvSpPr>
        <dsp:cNvPr id="0" name=""/>
        <dsp:cNvSpPr/>
      </dsp:nvSpPr>
      <dsp:spPr>
        <a:xfrm>
          <a:off x="0" y="5218"/>
          <a:ext cx="9464870" cy="879840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ponad 4 mld zł </a:t>
          </a:r>
          <a:r>
            <a:rPr lang="pl-PL" altLang="pl-PL" sz="1800" kern="12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zakontraktowanych środków w ramach sektora energetyka 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950" y="48168"/>
        <a:ext cx="9378970" cy="793940"/>
      </dsp:txXfrm>
    </dsp:sp>
    <dsp:sp modelId="{56CDEFA7-4958-47EA-8411-C39B15ED0AA1}">
      <dsp:nvSpPr>
        <dsp:cNvPr id="0" name=""/>
        <dsp:cNvSpPr/>
      </dsp:nvSpPr>
      <dsp:spPr>
        <a:xfrm>
          <a:off x="0" y="1020418"/>
          <a:ext cx="9464870" cy="868340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866 mln zł </a:t>
          </a:r>
          <a:r>
            <a:rPr lang="pl-PL" altLang="pl-PL" sz="1800" kern="12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wydatków certyfikowanych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389" y="1062807"/>
        <a:ext cx="9380092" cy="783562"/>
      </dsp:txXfrm>
    </dsp:sp>
    <dsp:sp modelId="{ED4CD4FF-557B-400B-9C5B-2EBAEC91A1EA}">
      <dsp:nvSpPr>
        <dsp:cNvPr id="0" name=""/>
        <dsp:cNvSpPr/>
      </dsp:nvSpPr>
      <dsp:spPr>
        <a:xfrm>
          <a:off x="0" y="2042656"/>
          <a:ext cx="9464870" cy="924148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8 </a:t>
          </a:r>
          <a:r>
            <a:rPr lang="pl-PL" altLang="pl-PL" sz="18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wniosków dla dużych projektów notyfikowanych do KE 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5113" y="2087769"/>
        <a:ext cx="9374644" cy="833922"/>
      </dsp:txXfrm>
    </dsp:sp>
    <dsp:sp modelId="{C7D668CA-E3C3-4BA3-9F10-E44B26F920CD}">
      <dsp:nvSpPr>
        <dsp:cNvPr id="0" name=""/>
        <dsp:cNvSpPr/>
      </dsp:nvSpPr>
      <dsp:spPr>
        <a:xfrm>
          <a:off x="0" y="3083627"/>
          <a:ext cx="9464870" cy="996462"/>
        </a:xfrm>
        <a:prstGeom prst="roundRect">
          <a:avLst/>
        </a:prstGeom>
        <a:gradFill rotWithShape="0">
          <a:gsLst>
            <a:gs pos="0">
              <a:srgbClr val="9BBB59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rgbClr>
            </a:gs>
            <a:gs pos="35000">
              <a:srgbClr val="9BBB59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rgbClr>
            </a:gs>
            <a:gs pos="100000">
              <a:srgbClr val="9BBB59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800" kern="120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+mn-ea"/>
              <a:cs typeface="+mn-cs"/>
            </a:rPr>
            <a:t>uzyskanie decyzji KE ws. pomocy publicznej dla projektów przesyłu energii elektrycznej i magazynowania gazu</a:t>
          </a:r>
          <a:endParaRPr lang="pl-PL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8643" y="3132270"/>
        <a:ext cx="9367584" cy="899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FB0E2-D9E9-4052-A94F-F7DF434E1A5A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887F-CEA5-4D2E-80A8-2A0D591844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78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64A8-2A9C-496F-B008-52D91302C802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6800-9AD0-4054-AE7A-09B79E4AE3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1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91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05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03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47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328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733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225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26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230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53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402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23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857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9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32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95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3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4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9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11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8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8737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9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9" name="Obraz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36608" y="3181125"/>
            <a:ext cx="10755917" cy="1080120"/>
          </a:xfrm>
        </p:spPr>
        <p:txBody>
          <a:bodyPr>
            <a:noAutofit/>
          </a:bodyPr>
          <a:lstStyle/>
          <a:p>
            <a:pPr algn="r"/>
            <a: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Stan realizacji programu operacyjnego infrastruktura </a:t>
            </a:r>
            <a:b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i środowisko 2014-2020 </a:t>
            </a:r>
            <a:b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SEKTOR ENERGETYKA</a:t>
            </a:r>
            <a:endParaRPr lang="pl-PL" sz="3200" b="1" dirty="0">
              <a:solidFill>
                <a:schemeClr val="tx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36608" y="4759115"/>
            <a:ext cx="11227443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alt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Agnieszka Michalska, Dyrektor Departamentu Funduszy Europejskich</a:t>
            </a:r>
            <a:r>
              <a:rPr lang="pl-PL" altLang="pl-PL" sz="2000" b="1" dirty="0">
                <a:latin typeface="Garamond" panose="02020404030301010803" pitchFamily="18" charset="0"/>
              </a:rPr>
              <a:t>, </a:t>
            </a: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Ministerstwo Energii</a:t>
            </a:r>
            <a:endParaRPr lang="pl-PL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869430" y="4676931"/>
            <a:ext cx="10523095" cy="1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7515194" y="5834421"/>
            <a:ext cx="40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Warszawa, 5 grudnia 2016 r.</a:t>
            </a:r>
          </a:p>
        </p:txBody>
      </p:sp>
    </p:spTree>
    <p:extLst>
      <p:ext uri="{BB962C8B-B14F-4D97-AF65-F5344CB8AC3E}">
        <p14:creationId xmlns:p14="http://schemas.microsoft.com/office/powerpoint/2010/main" val="11955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19459"/>
              </p:ext>
            </p:extLst>
          </p:nvPr>
        </p:nvGraphicFramePr>
        <p:xfrm>
          <a:off x="1043468" y="1757564"/>
          <a:ext cx="10195548" cy="4054474"/>
        </p:xfrm>
        <a:graphic>
          <a:graphicData uri="http://schemas.openxmlformats.org/drawingml/2006/table">
            <a:tbl>
              <a:tblPr firstRow="1" bandRow="1"/>
              <a:tblGrid>
                <a:gridCol w="1699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8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Działanie / Poddziałanie</a:t>
                      </a:r>
                    </a:p>
                  </a:txBody>
                  <a:tcPr marL="9525" marR="9525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Budżet konkursu (w mln zł)</a:t>
                      </a:r>
                    </a:p>
                  </a:txBody>
                  <a:tcPr marL="9525" marR="9525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Liczba złożonych</a:t>
                      </a:r>
                      <a:r>
                        <a:rPr lang="pl-PL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wniosków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Koszt całkowity aplikujących projektów </a:t>
                      </a:r>
                      <a:b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(w mln zł)</a:t>
                      </a:r>
                    </a:p>
                  </a:txBody>
                  <a:tcPr marL="9525" marR="9525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Wartość dofinansowania projektów</a:t>
                      </a:r>
                    </a:p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(w mln zł)</a:t>
                      </a:r>
                    </a:p>
                  </a:txBody>
                  <a:tcPr marL="9525" marR="9525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Stopień wykorzystania budżetu konkursu</a:t>
                      </a:r>
                    </a:p>
                  </a:txBody>
                  <a:tcPr marL="9525" marR="9525" marT="952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1.1.1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210,00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Konkurs planowany w IV kwartale 2016 r. 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1.2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500,00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73,85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>
                          <a:effectLst/>
                          <a:latin typeface="Garamond" panose="02020404030301010803" pitchFamily="18" charset="0"/>
                        </a:rPr>
                        <a:t>15,24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3,05%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1.3.1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690,00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204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1 265,00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>
                          <a:effectLst/>
                          <a:latin typeface="Garamond" panose="02020404030301010803" pitchFamily="18" charset="0"/>
                        </a:rPr>
                        <a:t>837,00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121,30%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1.3.2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821,33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209,00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25,45%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1.5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66,85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58,70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40,80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61,03%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1.6.1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300,00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2 221,45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717,90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239,30%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1.6.2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65,07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11,57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9,00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13,83%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1.7.1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120,22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112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197,43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115,99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96,48%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RAZEM</a:t>
                      </a:r>
                    </a:p>
                  </a:txBody>
                  <a:tcPr marL="9525" marR="9525" marT="952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2 773,47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425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3 828,00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1 944,93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70,13%</a:t>
                      </a:r>
                    </a:p>
                  </a:txBody>
                  <a:tcPr marL="9525" marR="9525" marT="952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Prostokąt 8"/>
          <p:cNvSpPr>
            <a:spLocks noChangeArrowheads="1"/>
          </p:cNvSpPr>
          <p:nvPr/>
        </p:nvSpPr>
        <p:spPr bwMode="auto">
          <a:xfrm>
            <a:off x="1043470" y="873326"/>
            <a:ext cx="10468126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 dirty="0">
              <a:solidFill>
                <a:prstClr val="black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Wyniki przeprowadzonych </a:t>
            </a:r>
            <a:r>
              <a:rPr lang="pl-PL" altLang="pl-PL" sz="2000" b="1" i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konkursów</a:t>
            </a: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w ramach sektora energetyka </a:t>
            </a:r>
            <a:r>
              <a:rPr lang="pl-PL" altLang="pl-PL" sz="2000" b="1" dirty="0" err="1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POIiŚ</a:t>
            </a:r>
            <a:endParaRPr lang="pl-PL" altLang="pl-PL" sz="2000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3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05259"/>
              </p:ext>
            </p:extLst>
          </p:nvPr>
        </p:nvGraphicFramePr>
        <p:xfrm>
          <a:off x="1111170" y="1677034"/>
          <a:ext cx="10185720" cy="4442005"/>
        </p:xfrm>
        <a:graphic>
          <a:graphicData uri="http://schemas.openxmlformats.org/drawingml/2006/table">
            <a:tbl>
              <a:tblPr firstRow="1" bandRow="1"/>
              <a:tblGrid>
                <a:gridCol w="169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7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17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Działanie / Poddziałanie</a:t>
                      </a:r>
                    </a:p>
                  </a:txBody>
                  <a:tcPr marL="9521" marR="9521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Budżet działania (w mln zł)</a:t>
                      </a:r>
                    </a:p>
                  </a:txBody>
                  <a:tcPr marL="9521" marR="9521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Liczba złożonych wniosków</a:t>
                      </a:r>
                    </a:p>
                  </a:txBody>
                  <a:tcPr marL="9521" marR="9521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Koszt całkowity aplikujących projektów </a:t>
                      </a:r>
                      <a:b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(w mln zł)</a:t>
                      </a:r>
                    </a:p>
                  </a:txBody>
                  <a:tcPr marL="9521" marR="9521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Wartość dofinansowania projektów</a:t>
                      </a:r>
                    </a:p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(w</a:t>
                      </a:r>
                      <a:r>
                        <a:rPr lang="pl-PL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mln zł)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1" marR="9521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Stopień wykorzystania budżetu konkursu</a:t>
                      </a:r>
                    </a:p>
                  </a:txBody>
                  <a:tcPr marL="9521" marR="9521" marT="95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1.1.2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617,12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180,00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98,00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15,56%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1.3.1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717,60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377,00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303,45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42,29%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1.3.3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123,42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 1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128,97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128,97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100,00%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1.4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411,42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 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0,00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0,00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0,00%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1.5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1 201,60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 14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752,27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343,40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28,58%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1.6.2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641,60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 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25,94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13,20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2,06%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1.7.2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767,90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 6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61,14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26,38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3,43%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5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1.7.3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97,84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 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0,00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0,00%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7.1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4 300,00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3 193,00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 1 512,00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36,00%</a:t>
                      </a:r>
                    </a:p>
                  </a:txBody>
                  <a:tcPr marL="9521" marR="9521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6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1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RAZEM</a:t>
                      </a:r>
                    </a:p>
                  </a:txBody>
                  <a:tcPr marL="9524" marR="9524" marT="95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8 878,50</a:t>
                      </a:r>
                    </a:p>
                  </a:txBody>
                  <a:tcPr marL="9524" marR="9524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 marL="9524" marR="9524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4 718,32</a:t>
                      </a:r>
                    </a:p>
                  </a:txBody>
                  <a:tcPr marL="9524" marR="9524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2 425,40</a:t>
                      </a:r>
                    </a:p>
                  </a:txBody>
                  <a:tcPr marL="9524" marR="9524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27,32%</a:t>
                      </a:r>
                    </a:p>
                  </a:txBody>
                  <a:tcPr marL="9524" marR="9524" marT="9521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548048" y="692150"/>
            <a:ext cx="9002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pl-PL" altLang="pl-PL" b="1" dirty="0">
              <a:solidFill>
                <a:prstClr val="black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Wyniki przeprowadzonych </a:t>
            </a:r>
            <a:r>
              <a:rPr lang="pl-PL" altLang="pl-PL" sz="2000" b="1" i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naborów pozakonkursowych </a:t>
            </a: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w ramach sektora energetyka </a:t>
            </a:r>
            <a:r>
              <a:rPr lang="pl-PL" altLang="pl-PL" sz="2000" b="1" dirty="0" err="1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POIiŚ</a:t>
            </a: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– </a:t>
            </a:r>
            <a:r>
              <a:rPr lang="pl-PL" altLang="pl-PL" sz="2000" b="1" i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nabory ciągłe do 31.12.2016 r.</a:t>
            </a:r>
            <a:endParaRPr lang="pl-PL" altLang="pl-PL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401127"/>
              </p:ext>
            </p:extLst>
          </p:nvPr>
        </p:nvGraphicFramePr>
        <p:xfrm>
          <a:off x="470061" y="767226"/>
          <a:ext cx="10931003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8907028" imgH="5066215" progId="Excel.Chart.8">
                  <p:embed/>
                </p:oleObj>
              </mc:Choice>
              <mc:Fallback>
                <p:oleObj r:id="rId4" imgW="8907028" imgH="5066215" progId="Excel.Chart.8">
                  <p:embed/>
                  <p:pic>
                    <p:nvPicPr>
                      <p:cNvPr id="19458" name="Wykres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61" y="767226"/>
                        <a:ext cx="10931003" cy="506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062" y="745001"/>
            <a:ext cx="120729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l-PL" altLang="pl-PL" sz="2000" b="1" dirty="0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Stopień wykorzystania budżetu w ramach uruchomionych konkursach oraz w naborach pozakonkursowych</a:t>
            </a:r>
            <a:endParaRPr lang="pl-PL" altLang="pl-PL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6821649" y="5785313"/>
            <a:ext cx="222087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/>
              <a:t>*</a:t>
            </a:r>
            <a:r>
              <a:rPr lang="pl-PL" altLang="pl-PL" sz="1000">
                <a:latin typeface="Garamond" panose="02020404030301010803" pitchFamily="18" charset="0"/>
              </a:rPr>
              <a:t>nabór</a:t>
            </a:r>
            <a:r>
              <a:rPr lang="pl-PL" altLang="pl-PL" sz="1000"/>
              <a:t> ciągły, do końca 2016 r.</a:t>
            </a:r>
          </a:p>
        </p:txBody>
      </p:sp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6821649" y="6001213"/>
            <a:ext cx="288324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/>
              <a:t>**nabór planowany w IV kwartale </a:t>
            </a:r>
            <a:r>
              <a:rPr lang="pl-PL" altLang="pl-PL" sz="1000">
                <a:latin typeface="Garamond" panose="02020404030301010803" pitchFamily="18" charset="0"/>
              </a:rPr>
              <a:t>2016</a:t>
            </a:r>
            <a:r>
              <a:rPr lang="pl-PL" altLang="pl-PL" sz="1000"/>
              <a:t> r.</a:t>
            </a:r>
          </a:p>
        </p:txBody>
      </p:sp>
      <p:sp>
        <p:nvSpPr>
          <p:cNvPr id="7" name="Prostokąt 9"/>
          <p:cNvSpPr>
            <a:spLocks noChangeArrowheads="1"/>
          </p:cNvSpPr>
          <p:nvPr/>
        </p:nvSpPr>
        <p:spPr bwMode="auto">
          <a:xfrm>
            <a:off x="628811" y="5858338"/>
            <a:ext cx="617561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>
              <a:latin typeface="+mn-lt"/>
              <a:cs typeface="+mn-cs"/>
            </a:endParaRPr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155861" y="5751976"/>
            <a:ext cx="187605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latin typeface="Garamond" panose="02020404030301010803" pitchFamily="18" charset="0"/>
              </a:rPr>
              <a:t>wnioski o dofinansowanie</a:t>
            </a:r>
          </a:p>
        </p:txBody>
      </p:sp>
      <p:sp>
        <p:nvSpPr>
          <p:cNvPr id="9" name="Prostokąt 11"/>
          <p:cNvSpPr>
            <a:spLocks noChangeArrowheads="1"/>
          </p:cNvSpPr>
          <p:nvPr/>
        </p:nvSpPr>
        <p:spPr bwMode="auto">
          <a:xfrm>
            <a:off x="628811" y="6066301"/>
            <a:ext cx="617561" cy="79375"/>
          </a:xfrm>
          <a:prstGeom prst="rect">
            <a:avLst/>
          </a:prstGeom>
          <a:solidFill>
            <a:srgbClr val="86A612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1155860" y="5990101"/>
            <a:ext cx="127992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>
                <a:latin typeface="Garamond" panose="02020404030301010803" pitchFamily="18" charset="0"/>
              </a:rPr>
              <a:t>projekty</a:t>
            </a:r>
            <a:r>
              <a:rPr lang="pl-PL" altLang="pl-PL" sz="1000"/>
              <a:t> na WPZ</a:t>
            </a:r>
          </a:p>
        </p:txBody>
      </p:sp>
      <p:sp>
        <p:nvSpPr>
          <p:cNvPr id="11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074061" y="5832938"/>
            <a:ext cx="261829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A5A946-4034-4AAF-B52E-6EE2B4A2A1F0}" type="slidenum">
              <a:rPr lang="pl-PL" altLang="pl-PL">
                <a:solidFill>
                  <a:srgbClr val="898989"/>
                </a:solidFill>
              </a:rPr>
              <a:pPr eaLnBrk="1" hangingPunct="1"/>
              <a:t>12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379995"/>
              </p:ext>
            </p:extLst>
          </p:nvPr>
        </p:nvGraphicFramePr>
        <p:xfrm>
          <a:off x="821803" y="868100"/>
          <a:ext cx="10787605" cy="547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8687553" imgH="5791702" progId="Excel.Chart.8">
                  <p:embed/>
                </p:oleObj>
              </mc:Choice>
              <mc:Fallback>
                <p:oleObj r:id="rId4" imgW="8687553" imgH="5791702" progId="Excel.Chart.8">
                  <p:embed/>
                  <p:pic>
                    <p:nvPicPr>
                      <p:cNvPr id="20482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03" y="868100"/>
                        <a:ext cx="10787605" cy="547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876092" y="5924974"/>
            <a:ext cx="2649103" cy="34508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3BE4B0-0791-4461-BB20-50E5E2F6CF20}" type="slidenum">
              <a:rPr lang="pl-PL" altLang="pl-PL">
                <a:solidFill>
                  <a:srgbClr val="898989"/>
                </a:solidFill>
              </a:rPr>
              <a:pPr eaLnBrk="1" hangingPunct="1"/>
              <a:t>13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1198887" y="717630"/>
            <a:ext cx="9697817" cy="52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</a:br>
            <a:br>
              <a:rPr kumimoji="0" lang="pl-PL" alt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</a:br>
            <a:br>
              <a:rPr kumimoji="0" lang="pl-PL" alt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</a:br>
            <a:br>
              <a:rPr kumimoji="0" lang="pl-PL" alt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</a:br>
            <a:br>
              <a:rPr kumimoji="0" lang="pl-PL" altLang="pl-PL" sz="8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</a:br>
            <a:r>
              <a:rPr kumimoji="0" lang="pl-PL" altLang="pl-PL" sz="8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  <a:t>Projekty z LPS w Wykazie Projektów Zidentyfikowanych</a:t>
            </a:r>
            <a:br>
              <a:rPr kumimoji="0" lang="pl-PL" altLang="pl-PL" sz="8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  <a:ea typeface="Microsoft YaHei" pitchFamily="34" charset="-122"/>
                <a:cs typeface="+mj-cs"/>
              </a:rPr>
            </a:br>
            <a:endParaRPr kumimoji="0" lang="pl-PL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539262"/>
              </p:ext>
            </p:extLst>
          </p:nvPr>
        </p:nvGraphicFramePr>
        <p:xfrm>
          <a:off x="1076444" y="1426580"/>
          <a:ext cx="10012103" cy="4711715"/>
        </p:xfrm>
        <a:graphic>
          <a:graphicData uri="http://schemas.openxmlformats.org/drawingml/2006/table">
            <a:tbl>
              <a:tblPr firstRow="1" bandRow="1"/>
              <a:tblGrid>
                <a:gridCol w="125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1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866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Typ inwestycji</a:t>
                      </a: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Liczba projektów</a:t>
                      </a: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Działanie</a:t>
                      </a: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Nakłady inwestycyjne </a:t>
                      </a:r>
                      <a:b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</a:b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(w mln zł)</a:t>
                      </a: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Wnioskowane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dofinansowan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.</a:t>
                      </a:r>
                      <a:b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</a:b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(w mln zł)</a:t>
                      </a: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Stopień wykorzystania dostępnej alokacji</a:t>
                      </a:r>
                    </a:p>
                    <a:p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3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>
                          <a:latin typeface="Garamond" panose="02020404030301010803" pitchFamily="18" charset="0"/>
                        </a:rPr>
                        <a:t>1.1.2</a:t>
                      </a:r>
                    </a:p>
                  </a:txBody>
                  <a:tcPr marL="91433" marR="91433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>
                          <a:latin typeface="Garamond" panose="02020404030301010803" pitchFamily="18" charset="0"/>
                        </a:rPr>
                        <a:t>1.4.1</a:t>
                      </a: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>
                          <a:latin typeface="Garamond" panose="02020404030301010803" pitchFamily="18" charset="0"/>
                        </a:rPr>
                        <a:t>7.1</a:t>
                      </a:r>
                    </a:p>
                  </a:txBody>
                  <a:tcPr marL="91433" marR="91433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85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magazynowanie gazu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0,00%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4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LNG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0,00%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85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dystrybucja gazu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478,61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239,92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95,21%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85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przesył gazu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6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6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2336,79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1196,1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87,63%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9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przesył energii elektrycznej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14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0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13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1605,04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549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32,68%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59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dystrybucja energii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elektr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.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46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19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16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853,494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712,91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75,44%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4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Razem: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77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12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19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46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5273,934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2697,93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51,39%</a:t>
                      </a:r>
                    </a:p>
                  </a:txBody>
                  <a:tcPr marL="71995" marR="71995" marT="71999" marB="7199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67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52161"/>
              </p:ext>
            </p:extLst>
          </p:nvPr>
        </p:nvGraphicFramePr>
        <p:xfrm>
          <a:off x="1111168" y="1679575"/>
          <a:ext cx="10185723" cy="4373983"/>
        </p:xfrm>
        <a:graphic>
          <a:graphicData uri="http://schemas.openxmlformats.org/drawingml/2006/table">
            <a:tbl>
              <a:tblPr firstRow="1" bandRow="1"/>
              <a:tblGrid>
                <a:gridCol w="208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5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145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Typ inwestycji</a:t>
                      </a:r>
                    </a:p>
                  </a:txBody>
                  <a:tcPr marL="91449" marR="91449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szacunkowy koszt całkowity </a:t>
                      </a:r>
                      <a:b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</a:b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w mln PLN</a:t>
                      </a: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szacunkowa kwota dofinansowania w mln PLN</a:t>
                      </a: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3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latin typeface="Garamond" panose="02020404030301010803" pitchFamily="18" charset="0"/>
                        </a:rPr>
                        <a:t>1.1.2</a:t>
                      </a: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61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latin typeface="Garamond" panose="02020404030301010803" pitchFamily="18" charset="0"/>
                        </a:rPr>
                        <a:t>1.4.1</a:t>
                      </a: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61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latin typeface="Garamond" panose="02020404030301010803" pitchFamily="18" charset="0"/>
                        </a:rPr>
                        <a:t>7.1</a:t>
                      </a: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61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latin typeface="Garamond" panose="02020404030301010803" pitchFamily="18" charset="0"/>
                        </a:rPr>
                        <a:t>1.1.2</a:t>
                      </a: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61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latin typeface="Garamond" panose="02020404030301010803" pitchFamily="18" charset="0"/>
                        </a:rPr>
                        <a:t>1.4.1</a:t>
                      </a: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61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latin typeface="Garamond" panose="02020404030301010803" pitchFamily="18" charset="0"/>
                        </a:rPr>
                        <a:t>7.1</a:t>
                      </a:r>
                    </a:p>
                  </a:txBody>
                  <a:tcPr marL="91449" marR="91449" marT="45726" marB="457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A6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3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magazynowanie gazu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1 810,00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546,50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3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LNG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978,00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503,00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dystrybucja gazu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2 035,02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1 280,26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018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przesył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 gazu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1 731,68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929,67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249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przesył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 energii elektrycznej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2 534,45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2 575,69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2 025,26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0,00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1 670,02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249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dystrybucja energii elektrycznej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149,08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190,11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1 805,74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121,68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150,36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1 175,19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3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Razem: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2 683,53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190,11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10 936,13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2 146,94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150,36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6 104,64</a:t>
                      </a:r>
                    </a:p>
                  </a:txBody>
                  <a:tcPr marL="0" marR="0" marT="100269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6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829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Podsumowanie</a:t>
                      </a:r>
                    </a:p>
                  </a:txBody>
                  <a:tcPr marL="0" marR="0" marT="106930" marB="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13 809,76</a:t>
                      </a:r>
                    </a:p>
                  </a:txBody>
                  <a:tcPr marL="0" marR="0" marT="10693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</a:rPr>
                        <a:t>8 401,94</a:t>
                      </a:r>
                    </a:p>
                  </a:txBody>
                  <a:tcPr marL="0" marR="0" marT="10693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A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Prostokąt 6"/>
          <p:cNvSpPr>
            <a:spLocks noChangeArrowheads="1"/>
          </p:cNvSpPr>
          <p:nvPr/>
        </p:nvSpPr>
        <p:spPr bwMode="auto">
          <a:xfrm>
            <a:off x="1905608" y="0"/>
            <a:ext cx="8796311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 dirty="0">
              <a:solidFill>
                <a:prstClr val="black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 dirty="0">
              <a:solidFill>
                <a:prstClr val="black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 dirty="0">
              <a:solidFill>
                <a:prstClr val="black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Typy projektów zgłoszonych w ramach aktualizacji LPS - nakłady inwestycyjne /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375907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835986"/>
              </p:ext>
            </p:extLst>
          </p:nvPr>
        </p:nvGraphicFramePr>
        <p:xfrm>
          <a:off x="1597306" y="1770927"/>
          <a:ext cx="9016679" cy="429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5931922" imgH="4474852" progId="Excel.Chart.8">
                  <p:embed/>
                </p:oleObj>
              </mc:Choice>
              <mc:Fallback>
                <p:oleObj r:id="rId4" imgW="5931922" imgH="4474852" progId="Excel.Chart.8">
                  <p:embed/>
                  <p:pic>
                    <p:nvPicPr>
                      <p:cNvPr id="23556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306" y="1770927"/>
                        <a:ext cx="9016679" cy="4292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197010" y="1019175"/>
            <a:ext cx="1332208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l-PL" altLang="pl-PL" sz="2000" b="1" dirty="0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Kontraktacja w ramach I osi priorytetowej (w mln zł)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l-PL" altLang="pl-PL" sz="2000" b="1" i="1" dirty="0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-z wyłączeniem 1.1.2 i 1.4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pl-PL" altLang="pl-PL" sz="2100" b="1" i="1" dirty="0">
              <a:solidFill>
                <a:srgbClr val="006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3282889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86C2B8-6599-437D-8CDC-FEF9EEE50E56}" type="slidenum">
              <a:rPr lang="pl-PL" altLang="pl-PL">
                <a:solidFill>
                  <a:srgbClr val="898989"/>
                </a:solidFill>
              </a:rPr>
              <a:pPr eaLnBrk="1" hangingPunct="1"/>
              <a:t>16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0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59367" y="792625"/>
            <a:ext cx="897595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l-PL" altLang="pl-PL" sz="2000" b="1" dirty="0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Kluczowe umowy o dofinansowanie podpisane w 2016 r. </a:t>
            </a:r>
            <a:br>
              <a:rPr lang="pl-PL" altLang="pl-PL" sz="2000" b="1" dirty="0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</a:br>
            <a:r>
              <a:rPr lang="pl-PL" altLang="pl-PL" sz="2000" b="1" dirty="0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w ramach sektora energetyka </a:t>
            </a:r>
            <a:r>
              <a:rPr lang="pl-PL" altLang="pl-PL" sz="2000" b="1" dirty="0" err="1">
                <a:solidFill>
                  <a:schemeClr val="tx1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POIiŚ</a:t>
            </a:r>
            <a:endParaRPr lang="pl-PL" altLang="pl-PL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21967" y="4739150"/>
            <a:ext cx="2739663" cy="439738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47 739 162,00 zł </a:t>
            </a:r>
          </a:p>
        </p:txBody>
      </p:sp>
      <p:sp>
        <p:nvSpPr>
          <p:cNvPr id="5" name="Prostokąt 4"/>
          <p:cNvSpPr/>
          <p:nvPr/>
        </p:nvSpPr>
        <p:spPr>
          <a:xfrm>
            <a:off x="7133080" y="1621300"/>
            <a:ext cx="2739663" cy="439738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Kwota dofinansowania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4594667" y="1621300"/>
            <a:ext cx="2362916" cy="439738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Nazwa projektu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33079" y="2299163"/>
            <a:ext cx="2727509" cy="668337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128 974 000,00 zł</a:t>
            </a:r>
          </a:p>
        </p:txBody>
      </p:sp>
      <p:sp>
        <p:nvSpPr>
          <p:cNvPr id="8" name="Prostokąt 7"/>
          <p:cNvSpPr/>
          <p:nvPr/>
        </p:nvSpPr>
        <p:spPr>
          <a:xfrm>
            <a:off x="7121967" y="3153238"/>
            <a:ext cx="2739663" cy="750887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39 235 818,72 zł </a:t>
            </a:r>
          </a:p>
        </p:txBody>
      </p:sp>
      <p:sp>
        <p:nvSpPr>
          <p:cNvPr id="9" name="Prostokąt 8"/>
          <p:cNvSpPr/>
          <p:nvPr/>
        </p:nvSpPr>
        <p:spPr>
          <a:xfrm>
            <a:off x="7121967" y="4127963"/>
            <a:ext cx="2727510" cy="438150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472 963 860,00 zł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038792" y="1602250"/>
            <a:ext cx="2322984" cy="438150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Beneficjent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046730" y="4077163"/>
            <a:ext cx="2314303" cy="438150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OGP GAZ-SYSTEM S.A.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027680" y="2278525"/>
            <a:ext cx="2335137" cy="703263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NFOŚiGW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621654" y="2286463"/>
            <a:ext cx="2333401" cy="695325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tx1"/>
                </a:solidFill>
                <a:latin typeface="Garamond" panose="02020404030301010803" pitchFamily="18" charset="0"/>
              </a:rPr>
              <a:t>Ogólnopolski  system  wsparcia  doradczego  dla  sektora publicznego,  mieszkaniowego  oraz  przedsiębiorstw w zakresie efektywności energetycznej oraz OZE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594667" y="3142125"/>
            <a:ext cx="2362916" cy="762000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dirty="0">
                <a:solidFill>
                  <a:schemeClr val="tx1"/>
                </a:solidFill>
              </a:rPr>
              <a:t>Modernizacja systemu przesyłowego na Dolnym Śląsku w celu poprawy jego funkcjonalności oraz optymalnego wykorzystania połączenia Polska-Niemcy, Faza II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046730" y="3153238"/>
            <a:ext cx="2314303" cy="750887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OGP GAZ-SYSTEM S.A.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594667" y="4077163"/>
            <a:ext cx="2362916" cy="438150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„Gazociąg Lwówek-Odolanów”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607367" y="4715338"/>
            <a:ext cx="2362916" cy="439737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1"/>
                </a:solidFill>
              </a:rPr>
              <a:t>„</a:t>
            </a: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Gazociąg Czeszów-Wierzchowice"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046730" y="4696288"/>
            <a:ext cx="2314303" cy="438150"/>
          </a:xfrm>
          <a:prstGeom prst="rect">
            <a:avLst/>
          </a:prstGeom>
          <a:solidFill>
            <a:srgbClr val="ADD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Garamond" panose="02020404030301010803" pitchFamily="18" charset="0"/>
              </a:rPr>
              <a:t>OGP GAZ-SYSTEM S.A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pole tekstowe 54"/>
          <p:cNvSpPr txBox="1">
            <a:spLocks noChangeArrowheads="1"/>
          </p:cNvSpPr>
          <p:nvPr/>
        </p:nvSpPr>
        <p:spPr bwMode="auto">
          <a:xfrm>
            <a:off x="763929" y="5567203"/>
            <a:ext cx="1028703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400" b="1" dirty="0">
                <a:latin typeface="Garamond" panose="02020404030301010803" pitchFamily="18" charset="0"/>
              </a:rPr>
              <a:t>Projekty Gaz-System SA pozwolą na wybudowanie ponad 182 km gazociągów przesyłowych,  </a:t>
            </a:r>
            <a:r>
              <a:rPr lang="pl-PL" altLang="pl-PL" sz="1400" dirty="0">
                <a:latin typeface="Garamond" panose="02020404030301010803" pitchFamily="18" charset="0"/>
              </a:rPr>
              <a:t>co stanowi </a:t>
            </a:r>
            <a:br>
              <a:rPr lang="pl-PL" altLang="pl-PL" sz="1400" dirty="0">
                <a:latin typeface="Garamond" panose="02020404030301010803" pitchFamily="18" charset="0"/>
              </a:rPr>
            </a:br>
            <a:r>
              <a:rPr lang="pl-PL" altLang="pl-PL" sz="1400" dirty="0">
                <a:latin typeface="Garamond" panose="02020404030301010803" pitchFamily="18" charset="0"/>
              </a:rPr>
              <a:t>ok. 1/2 kamienia milowego przypisanego sektorowi gazu w ramach wykonania VII osi.</a:t>
            </a:r>
          </a:p>
        </p:txBody>
      </p:sp>
    </p:spTree>
    <p:extLst>
      <p:ext uri="{BB962C8B-B14F-4D97-AF65-F5344CB8AC3E}">
        <p14:creationId xmlns:p14="http://schemas.microsoft.com/office/powerpoint/2010/main" val="105478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8730"/>
              </p:ext>
            </p:extLst>
          </p:nvPr>
        </p:nvGraphicFramePr>
        <p:xfrm>
          <a:off x="1118484" y="1689903"/>
          <a:ext cx="10039511" cy="4347079"/>
        </p:xfrm>
        <a:graphic>
          <a:graphicData uri="http://schemas.openxmlformats.org/drawingml/2006/table">
            <a:tbl>
              <a:tblPr firstRow="1" bandRow="1"/>
              <a:tblGrid>
                <a:gridCol w="432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55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Program Operacyjny Infrastruktura Środowisko</a:t>
                      </a:r>
                    </a:p>
                  </a:txBody>
                  <a:tcPr marL="91442" marR="91442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Prognoza ME w ramach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POIiŚ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14-20 na  2016 r.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42" marR="91442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95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prognoza certyfikacji - łącznie wydatki kwalifikowane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42" marR="91442" marT="45726" marB="45726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planowana realizacja certyfikacji - łącznie wydatki kwalifikowane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42" marR="91442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56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Razem PO </a:t>
                      </a:r>
                      <a:r>
                        <a:rPr kumimoji="0" lang="pl-PL" alt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IiŚ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24 942 869,00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152 141 433,81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56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1.3.3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13 900 000,00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5 216 433,81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56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1.7.1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2 503 069,00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56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Razem oś I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16 403 069,00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5 216 433,81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56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7.1 regiony słabiej rozwinięte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8 283 606,00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146 925 000,00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56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7.1 woj. Mazowieckie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256 194,00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2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Razem oś VII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8 539 800,00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449263" rtl="0" eaLnBrk="0" fontAlgn="base" latinLnBrk="0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146 925 000,00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Prostokąt 6"/>
          <p:cNvSpPr>
            <a:spLocks noChangeArrowheads="1"/>
          </p:cNvSpPr>
          <p:nvPr/>
        </p:nvSpPr>
        <p:spPr bwMode="auto">
          <a:xfrm>
            <a:off x="3068175" y="790857"/>
            <a:ext cx="533380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 dirty="0">
              <a:solidFill>
                <a:prstClr val="black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 dirty="0">
                <a:solidFill>
                  <a:prstClr val="black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 Wartość certyfikacji do końca 2016r.</a:t>
            </a:r>
          </a:p>
        </p:txBody>
      </p:sp>
    </p:spTree>
    <p:extLst>
      <p:ext uri="{BB962C8B-B14F-4D97-AF65-F5344CB8AC3E}">
        <p14:creationId xmlns:p14="http://schemas.microsoft.com/office/powerpoint/2010/main" val="21832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30370" y="2515526"/>
            <a:ext cx="7322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rgbClr val="ADD618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Wyzywania i perspektywy w sektorze</a:t>
            </a:r>
          </a:p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rgbClr val="ADD618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energetyki</a:t>
            </a:r>
          </a:p>
        </p:txBody>
      </p:sp>
    </p:spTree>
    <p:extLst>
      <p:ext uri="{BB962C8B-B14F-4D97-AF65-F5344CB8AC3E}">
        <p14:creationId xmlns:p14="http://schemas.microsoft.com/office/powerpoint/2010/main" val="245503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0467608" y="575212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ytuł 1"/>
          <p:cNvSpPr>
            <a:spLocks noGrp="1"/>
          </p:cNvSpPr>
          <p:nvPr/>
        </p:nvSpPr>
        <p:spPr bwMode="auto">
          <a:xfrm>
            <a:off x="1774825" y="878681"/>
            <a:ext cx="86423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2200" b="1" dirty="0">
                <a:solidFill>
                  <a:srgbClr val="92D050"/>
                </a:solidFill>
                <a:latin typeface="Garamond" panose="02020404030301010803" pitchFamily="18" charset="0"/>
              </a:rPr>
              <a:t>SEKTOR ENERGETYKA </a:t>
            </a:r>
            <a:r>
              <a:rPr lang="pl-PL" altLang="pl-PL" sz="2200" b="1" dirty="0" err="1">
                <a:solidFill>
                  <a:srgbClr val="92D050"/>
                </a:solidFill>
                <a:latin typeface="Garamond" panose="02020404030301010803" pitchFamily="18" charset="0"/>
              </a:rPr>
              <a:t>POIiŚ</a:t>
            </a:r>
            <a:br>
              <a:rPr lang="pl-PL" altLang="pl-PL" sz="2200" b="1" dirty="0">
                <a:solidFill>
                  <a:srgbClr val="92D050"/>
                </a:solidFill>
                <a:latin typeface="Garamond" panose="02020404030301010803" pitchFamily="18" charset="0"/>
              </a:rPr>
            </a:br>
            <a:br>
              <a:rPr lang="pl-PL" altLang="pl-PL" sz="2000" b="1" dirty="0">
                <a:latin typeface="Garamond" panose="02020404030301010803" pitchFamily="18" charset="0"/>
              </a:rPr>
            </a:br>
            <a:r>
              <a:rPr lang="pl-PL" altLang="pl-PL" sz="2200" b="1" dirty="0">
                <a:latin typeface="Garamond" panose="02020404030301010803" pitchFamily="18" charset="0"/>
              </a:rPr>
              <a:t>Priorytet I  </a:t>
            </a:r>
            <a:br>
              <a:rPr lang="pl-PL" altLang="pl-PL" sz="2200" b="1" dirty="0">
                <a:latin typeface="Garamond" panose="02020404030301010803" pitchFamily="18" charset="0"/>
              </a:rPr>
            </a:br>
            <a:r>
              <a:rPr lang="pl-PL" altLang="pl-PL" sz="2200" b="1" i="1" dirty="0">
                <a:latin typeface="Garamond" panose="02020404030301010803" pitchFamily="18" charset="0"/>
              </a:rPr>
              <a:t>Promocja odnawialnych źródeł energii i efektywności energetycznej</a:t>
            </a:r>
            <a:br>
              <a:rPr lang="pl-PL" altLang="pl-PL" sz="2200" i="1" dirty="0">
                <a:latin typeface="Garamond" panose="02020404030301010803" pitchFamily="18" charset="0"/>
              </a:rPr>
            </a:br>
            <a:r>
              <a:rPr lang="pl-PL" altLang="pl-PL" sz="2200" b="1" u="sng" dirty="0">
                <a:latin typeface="Garamond" panose="02020404030301010803" pitchFamily="18" charset="0"/>
              </a:rPr>
              <a:t>(w</a:t>
            </a:r>
            <a:r>
              <a:rPr lang="pl-PL" altLang="pl-PL" sz="2200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kład z Funduszu Spójności – </a:t>
            </a:r>
            <a:r>
              <a:rPr lang="pl-PL" altLang="pl-PL" sz="2200" b="1" u="sng" dirty="0">
                <a:latin typeface="Garamond" panose="02020404030301010803" pitchFamily="18" charset="0"/>
              </a:rPr>
              <a:t>1 828 </a:t>
            </a:r>
            <a:r>
              <a:rPr lang="pl-PL" altLang="pl-PL" sz="2200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mln EUR)</a:t>
            </a:r>
            <a:br>
              <a:rPr lang="pl-PL" altLang="pl-PL" sz="2200" b="1" u="sng" dirty="0">
                <a:latin typeface="Garamond" panose="02020404030301010803" pitchFamily="18" charset="0"/>
              </a:rPr>
            </a:br>
            <a:br>
              <a:rPr lang="pl-PL" altLang="pl-PL" sz="2200" b="1" u="sng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pl-PL" altLang="pl-PL" sz="2200" b="1" dirty="0">
                <a:latin typeface="Garamond" panose="02020404030301010803" pitchFamily="18" charset="0"/>
              </a:rPr>
              <a:t>Priorytet VII  </a:t>
            </a:r>
            <a:br>
              <a:rPr lang="pl-PL" altLang="pl-PL" sz="2200" b="1" dirty="0">
                <a:latin typeface="Garamond" panose="02020404030301010803" pitchFamily="18" charset="0"/>
              </a:rPr>
            </a:br>
            <a:r>
              <a:rPr lang="pl-PL" altLang="pl-PL" sz="2200" b="1" i="1" dirty="0">
                <a:latin typeface="Garamond" panose="02020404030301010803" pitchFamily="18" charset="0"/>
              </a:rPr>
              <a:t>Rozwój infrastruktury bezpieczeństwa energetycznego</a:t>
            </a:r>
            <a:br>
              <a:rPr lang="pl-PL" altLang="pl-PL" sz="2200" i="1" dirty="0">
                <a:latin typeface="Garamond" panose="02020404030301010803" pitchFamily="18" charset="0"/>
              </a:rPr>
            </a:br>
            <a:r>
              <a:rPr lang="pl-PL" altLang="pl-PL" sz="2200" b="1" u="sng" dirty="0">
                <a:latin typeface="Garamond" panose="02020404030301010803" pitchFamily="18" charset="0"/>
              </a:rPr>
              <a:t>(w</a:t>
            </a:r>
            <a:r>
              <a:rPr lang="pl-PL" altLang="pl-PL" sz="2200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kład z Europejskiego Funduszu Rozwoju Regionalnego – </a:t>
            </a:r>
            <a:r>
              <a:rPr lang="pl-PL" altLang="pl-PL" sz="2200" b="1" u="sng" dirty="0">
                <a:latin typeface="Garamond" panose="02020404030301010803" pitchFamily="18" charset="0"/>
              </a:rPr>
              <a:t>1 000 </a:t>
            </a:r>
            <a:r>
              <a:rPr lang="pl-PL" altLang="pl-PL" sz="2200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mln EUR)</a:t>
            </a:r>
            <a:br>
              <a:rPr lang="pl-PL" altLang="pl-PL" sz="2200" b="1" u="sng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pl-PL" altLang="pl-PL" sz="2200" b="1" dirty="0"/>
          </a:p>
        </p:txBody>
      </p:sp>
      <p:pic>
        <p:nvPicPr>
          <p:cNvPr id="23" name="Picture 12" descr="188221-Gazociag-Szczecin-Gdansk-bedzie-mial-dlugosc-265-km-Jego-zadaniem-jest__c_158_257_3233_18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20" y="3594740"/>
            <a:ext cx="4114217" cy="23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6" y="3594740"/>
            <a:ext cx="4093359" cy="23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15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2215" y="845281"/>
            <a:ext cx="10356289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Cele dla I </a:t>
            </a:r>
            <a:r>
              <a:rPr lang="pl-PL" altLang="pl-PL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i</a:t>
            </a:r>
            <a:r>
              <a:rPr lang="pl-PL" altLang="pl-PL" sz="2000" b="1" dirty="0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VII osi priorytetowej </a:t>
            </a:r>
            <a:r>
              <a:rPr lang="pl-PL" altLang="pl-PL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POIiŚ</a:t>
            </a:r>
            <a:r>
              <a:rPr lang="pl-PL" altLang="pl-PL" sz="2000" b="1" dirty="0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do końca 2016 r.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0852875"/>
              </p:ext>
            </p:extLst>
          </p:nvPr>
        </p:nvGraphicFramePr>
        <p:xfrm>
          <a:off x="1604686" y="1956983"/>
          <a:ext cx="8982628" cy="388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258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3752553"/>
              </p:ext>
            </p:extLst>
          </p:nvPr>
        </p:nvGraphicFramePr>
        <p:xfrm>
          <a:off x="1322735" y="1968251"/>
          <a:ext cx="9464870" cy="408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0397" y="959916"/>
            <a:ext cx="10382555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endParaRPr lang="pl-PL" altLang="pl-PL" sz="2000" b="1">
              <a:solidFill>
                <a:srgbClr val="000000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Cele dla I i VII osi priorytetowej POIiŚ na 2017 r.</a:t>
            </a:r>
          </a:p>
        </p:txBody>
      </p:sp>
    </p:spTree>
    <p:extLst>
      <p:ext uri="{BB962C8B-B14F-4D97-AF65-F5344CB8AC3E}">
        <p14:creationId xmlns:p14="http://schemas.microsoft.com/office/powerpoint/2010/main" val="251309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73913"/>
              </p:ext>
            </p:extLst>
          </p:nvPr>
        </p:nvGraphicFramePr>
        <p:xfrm>
          <a:off x="1573916" y="1503122"/>
          <a:ext cx="8982195" cy="4544937"/>
        </p:xfrm>
        <a:graphic>
          <a:graphicData uri="http://schemas.openxmlformats.org/drawingml/2006/table">
            <a:tbl>
              <a:tblPr/>
              <a:tblGrid>
                <a:gridCol w="299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99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Numer i nazwa Priorytetu/Działania/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Poddziałania</a:t>
                      </a: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icrosoft YaHei" panose="020B0503020204020204" pitchFamily="34" charset="-122"/>
                        <a:cs typeface="Arial CE" panose="020B0604020202020204" pitchFamily="34" charset="0"/>
                      </a:endParaRP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8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Planowany termin rozpoczęcia naborów*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8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Orientacyjna kwota przeznaczona na dofinansowanie projektów w ramach konkursu – kwota dofinansowania publicznego w złotówkach (w mln zł)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8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70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marL="4572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marL="9144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marL="13716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marL="1828800" algn="l" defTabSz="457200" rtl="0" eaLnBrk="1" latinLnBrk="0" hangingPunct="1"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800" kern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icrosoft YaHei" panose="020B0503020204020204" pitchFamily="34" charset="-122"/>
                          <a:cs typeface="Arial CE" panose="020B0604020202020204" pitchFamily="34" charset="0"/>
                        </a:rPr>
                        <a:t>I Priorytet POIIŚ Zmniejszenie emisyjności gospodarki</a:t>
                      </a:r>
                    </a:p>
                  </a:txBody>
                  <a:tcPr marL="72000" marR="72000" marT="71986" marB="7198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Działanie 1.1. Wspieranie  wytwarzania  i  dystrybucji  energii  pochodzącej ze źródeł odnawialnych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maj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300 mln zł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Działanie 1.2 Promowanie  efektywności  energetycznej  i  korzystania z odnawialnych źródeł energii w przedsiębiorstwach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marzec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Alokacja zostanie określona po podsumowaniu trwającego naboru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Działanie 1.3 Wspieranie efektywności energetycznej w budynkach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marzec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Alokacja zostanie określona po podsumowaniu trwającego naboru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7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Ddziałanie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 1.5 Efektywna dystrybucja ciepła i chłodu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luty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Alokacja zostanie określona po podsumowaniu trwającego naboru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1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Działanie 1.6. Promowanie  wykorzystywania  wysokosprawnej  kogeneracji ciepła i energii elektrycznej w oparciu o zapotrzebowanie na ciepło użytkowe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luty/marzec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Alokacja zostanie określona po podsumowaniu trwającego naboru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Działanie 1.7.</a:t>
                      </a:r>
                      <a:r>
                        <a:rPr lang="pl-PL" sz="1100" b="1" i="0" u="none" strike="noStrike" baseline="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Kompleksowa likwidacja niskiej emisji na terenie konurbacji śląsko–dąbrowskiej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luty - kwiecień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Alokacja zostanie określona po podsumowaniu trwającego naboru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89816" y="944322"/>
            <a:ext cx="7772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Planowane konkursy na rok 2017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b="1">
              <a:solidFill>
                <a:srgbClr val="000000"/>
              </a:solidFill>
              <a:latin typeface="Garamond" panose="02020404030301010803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1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9" descr="Q:\Departament Funduszy Europejskich - DFE\Wydział Ewaluacji, Sprawozdawczości i Nieprawidłowości (I)\INFO-PROMO\2014\Konkurs foto_2014\zdjęcia konkurs fotograficzny\09_LNG\Terminal LNG w Swinoujsciu nr 3 rok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4" y="1407770"/>
            <a:ext cx="11104782" cy="43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4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 idx="4294967295"/>
          </p:nvPr>
        </p:nvSpPr>
        <p:spPr>
          <a:xfrm>
            <a:off x="2351584" y="2130426"/>
            <a:ext cx="7630616" cy="252271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Tramwaje Warszawskie sp. z o.o. </a:t>
            </a:r>
            <a:br>
              <a:rPr lang="pl-PL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ul. Siedmiogrodzka 20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01-232 Warszawa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TEL</a:t>
            </a: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. +48 22 534 43 30</a:t>
            </a:r>
            <a:b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tw@tw.waw.pl</a:t>
            </a:r>
            <a:b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www.tw.waw.pl</a:t>
            </a:r>
            <a:endParaRPr lang="pl-PL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139159" y="2213269"/>
            <a:ext cx="68906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pl-P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296">
              <a:defRPr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defTabSz="914296">
              <a:defRPr/>
            </a:pP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237201" y="3333243"/>
            <a:ext cx="4221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Dziękuję za uwagę.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00" y="2438059"/>
            <a:ext cx="1991086" cy="13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-354957" y="30990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dirty="0">
              <a:latin typeface="Garamond" panose="020204040303010108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dirty="0">
              <a:latin typeface="Garamond" panose="020204040303010108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latin typeface="Garamond" panose="02020404030301010803" pitchFamily="18" charset="0"/>
              </a:rPr>
              <a:t>Departament Funduszy Europejskich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latin typeface="Garamond" panose="02020404030301010803" pitchFamily="18" charset="0"/>
              </a:rPr>
              <a:t>Plac Trzech Krzyży 3/5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latin typeface="Garamond" panose="02020404030301010803" pitchFamily="18" charset="0"/>
              </a:rPr>
              <a:t>00-507 Warszawa</a:t>
            </a:r>
            <a:endParaRPr lang="pl-PL" altLang="pl-PL" b="1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0467608" y="575212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3954979" y="579629"/>
            <a:ext cx="4890679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Garamond" panose="02020404030301010803" pitchFamily="18" charset="0"/>
              </a:rPr>
              <a:t>Sektor energetyka – obszary wsparcia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09" y="937430"/>
            <a:ext cx="9560688" cy="5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0467608" y="575212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9687221"/>
              </p:ext>
            </p:extLst>
          </p:nvPr>
        </p:nvGraphicFramePr>
        <p:xfrm>
          <a:off x="1470315" y="1503458"/>
          <a:ext cx="9143670" cy="440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4137497" y="879018"/>
            <a:ext cx="38115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Garamond" panose="02020404030301010803" pitchFamily="18" charset="0"/>
              </a:rPr>
              <a:t>Sektor energetyki w liczbach</a:t>
            </a:r>
          </a:p>
        </p:txBody>
      </p:sp>
    </p:spTree>
    <p:extLst>
      <p:ext uri="{BB962C8B-B14F-4D97-AF65-F5344CB8AC3E}">
        <p14:creationId xmlns:p14="http://schemas.microsoft.com/office/powerpoint/2010/main" val="252170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152423" y="1207294"/>
            <a:ext cx="9565733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l-PL" altLang="pl-PL" sz="2000" b="1" dirty="0"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 dirty="0"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Poddziałanie 1.1.1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Wspieranie  inwestycji  dotyczących  wytwarzania  energii z odnawialnych źródeł wraz z podłączeniem tych źródeł do sieci dystrybucyjnej /przesyłowej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Działanie 1.2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Promowanie efektywności energetycznej i wykorzystania OZE przez przedsiębiorstwa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Poddziałanie 1.3.1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Wspieranie  efektywności  energetycznej  w budynkach użyteczności publicznej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Poddziałanie 1.3.2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Wspieranie  efektywności  energetycznej w sektorze mieszkaniowym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Działanie 1.5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Efektywna dystrybucja ciepła i chłodu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Poddziałanie 1.6.1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Źródła wysokosprawnej kogeneracji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Poddziałanie 1.6.2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Sieci ciepłownicze i chłodnicze dla źródeł wysokosprawnej kogeneracji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2000" b="1" i="1" dirty="0"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eaLnBrk="1" hangingPunct="1">
              <a:buFontTx/>
              <a:buNone/>
            </a:pPr>
            <a:endParaRPr lang="pl-PL" altLang="pl-PL" sz="1800" b="1" i="1" dirty="0"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67919" y="775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Działania / Poddziałania wdrażane przez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Microsoft YaHei" panose="020B0503020204020204" pitchFamily="34" charset="-122"/>
              </a:rPr>
              <a:t>Narodowy Fundusz Ochrony Środowiska i Gospodarki Wodnej</a:t>
            </a:r>
          </a:p>
        </p:txBody>
      </p:sp>
    </p:spTree>
    <p:extLst>
      <p:ext uri="{BB962C8B-B14F-4D97-AF65-F5344CB8AC3E}">
        <p14:creationId xmlns:p14="http://schemas.microsoft.com/office/powerpoint/2010/main" val="281974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73215" y="1480775"/>
            <a:ext cx="95375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pl-PL" altLang="pl-PL" sz="20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Działania / Poddziałania wdrażane przez </a:t>
            </a:r>
            <a:br>
              <a:rPr lang="pl-PL" altLang="pl-PL" sz="2000" b="1" dirty="0">
                <a:latin typeface="Garamond" panose="02020404030301010803" pitchFamily="18" charset="0"/>
                <a:ea typeface="Microsoft YaHei" panose="020B0503020204020204" pitchFamily="34" charset="-122"/>
              </a:rPr>
            </a:br>
            <a:r>
              <a:rPr lang="pl-PL" alt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Microsoft YaHei" panose="020B0503020204020204" pitchFamily="34" charset="-122"/>
              </a:rPr>
              <a:t>Wojewódzki Fundusz Ochrony Środowiska i Gospodarki Wodnej w Katowicach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pl-PL" altLang="pl-PL" sz="2000" b="1" dirty="0">
              <a:solidFill>
                <a:srgbClr val="92D050"/>
              </a:solidFill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altLang="pl-PL" sz="2000" b="1" dirty="0">
              <a:solidFill>
                <a:srgbClr val="009900"/>
              </a:solidFill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Działanie 1.7.1 </a:t>
            </a:r>
          </a:p>
          <a:p>
            <a:pPr marL="92075" indent="-3175" algn="just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Wspieranie efektywności energetycznej w budynkach mieszkalnych w konurbacji śląsko- dąbrowskiej 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Działanie 1.7.2 </a:t>
            </a:r>
          </a:p>
          <a:p>
            <a:pPr marL="432000" algn="just"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Efektywna dystrybucja ciepła i chłodu w konurbacji śląsko-dąbrowskiej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Działanie 1.7.3 </a:t>
            </a:r>
          </a:p>
          <a:p>
            <a:pPr marL="92075" indent="0" algn="just" fontAlgn="auto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i="1" dirty="0">
                <a:latin typeface="Garamond" panose="02020404030301010803" pitchFamily="18" charset="0"/>
                <a:ea typeface="Microsoft YaHei" panose="020B0503020204020204" pitchFamily="34" charset="-122"/>
              </a:rPr>
              <a:t>Promowanie wykorzystywania wysokosprawnej kogeneracji ciepła i energii elektrycznej w konurbacji śląsko-dąbrowskiej</a:t>
            </a:r>
            <a:endParaRPr lang="pl-PL" altLang="pl-PL" sz="2000" i="1" u="sng" dirty="0"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7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35261" y="1331090"/>
            <a:ext cx="930604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pl-PL" altLang="pl-PL" sz="24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Działanie wdrażane przez 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Microsoft YaHei" panose="020B0503020204020204" pitchFamily="34" charset="-122"/>
              </a:rPr>
              <a:t>Instytut Nafty i Gazu</a:t>
            </a:r>
            <a:br>
              <a:rPr lang="pl-PL" altLang="pl-PL" sz="2400" b="1" dirty="0">
                <a:latin typeface="Garamond" panose="02020404030301010803" pitchFamily="18" charset="0"/>
                <a:ea typeface="Microsoft YaHei" panose="020B0503020204020204" pitchFamily="34" charset="-122"/>
              </a:rPr>
            </a:br>
            <a:r>
              <a:rPr lang="pl-PL" altLang="pl-PL" sz="24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– 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Microsoft YaHei" panose="020B0503020204020204" pitchFamily="34" charset="-122"/>
              </a:rPr>
              <a:t>Państwowy Instytut Badawczy </a:t>
            </a:r>
            <a:r>
              <a:rPr lang="pl-PL" altLang="pl-PL" sz="2400" b="1" dirty="0">
                <a:latin typeface="Garamond" panose="02020404030301010803" pitchFamily="18" charset="0"/>
                <a:ea typeface="Microsoft YaHei" panose="020B0503020204020204" pitchFamily="34" charset="-122"/>
              </a:rPr>
              <a:t>w Krakowie 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pl-PL" altLang="pl-PL" sz="2400" b="1" dirty="0">
              <a:solidFill>
                <a:srgbClr val="92D050"/>
              </a:solidFill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altLang="pl-PL" sz="2400" b="1" dirty="0">
              <a:solidFill>
                <a:srgbClr val="009900"/>
              </a:solidFill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pl-PL" altLang="pl-PL" sz="24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Działanie 7.1 </a:t>
            </a:r>
            <a:endParaRPr lang="pl-PL" altLang="pl-PL" sz="24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  <a:p>
            <a:pPr algn="just">
              <a:defRPr/>
            </a:pPr>
            <a:r>
              <a:rPr lang="pl-PL" altLang="pl-PL" sz="2400" i="1" dirty="0">
                <a:latin typeface="Garamond" pitchFamily="18" charset="0"/>
              </a:rPr>
              <a:t>Rozwój inteligentnych systemów dystrybuowania, magazynowania i </a:t>
            </a:r>
            <a:r>
              <a:rPr lang="pl-PL" altLang="pl-PL" sz="2400" i="1" dirty="0" err="1">
                <a:latin typeface="Garamond" pitchFamily="18" charset="0"/>
              </a:rPr>
              <a:t>przesyłu</a:t>
            </a:r>
            <a:r>
              <a:rPr lang="pl-PL" altLang="pl-PL" sz="2400" i="1" dirty="0">
                <a:latin typeface="Garamond" pitchFamily="18" charset="0"/>
              </a:rPr>
              <a:t> gazu i energii elektrycznej</a:t>
            </a:r>
            <a:endParaRPr lang="pl-PL" altLang="pl-PL" sz="2400" i="1" dirty="0">
              <a:latin typeface="Garamond" panose="02020404030301010803" pitchFamily="18" charset="0"/>
              <a:ea typeface="Microsoft YaHei" panose="020B0503020204020204" pitchFamily="34" charset="-122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pl-PL" altLang="pl-PL" sz="2400" i="1" dirty="0">
              <a:solidFill>
                <a:srgbClr val="009900"/>
              </a:solidFill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08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261640" y="1009876"/>
            <a:ext cx="983848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pl-PL" altLang="pl-PL" sz="2000" b="1" dirty="0">
                <a:latin typeface="Garamond" pitchFamily="18" charset="0"/>
                <a:ea typeface="Microsoft YaHei" pitchFamily="34" charset="-122"/>
                <a:cs typeface="Arial" charset="0"/>
              </a:rPr>
              <a:t>Działania / Poddziałania wdrażane przez </a:t>
            </a:r>
            <a:br>
              <a:rPr lang="pl-PL" altLang="pl-PL" sz="2000" b="1" dirty="0">
                <a:latin typeface="Garamond" pitchFamily="18" charset="0"/>
                <a:ea typeface="Microsoft YaHei" pitchFamily="34" charset="-122"/>
                <a:cs typeface="Arial" charset="0"/>
              </a:rPr>
            </a:br>
            <a:r>
              <a:rPr lang="pl-PL" altLang="pl-PL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Microsoft YaHei" pitchFamily="34" charset="-122"/>
                <a:cs typeface="Arial" charset="0"/>
              </a:rPr>
              <a:t>Ministerstwo Energii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pl-PL" altLang="pl-PL" sz="2000" b="1" dirty="0">
              <a:latin typeface="Garamond" pitchFamily="18" charset="0"/>
              <a:ea typeface="Microsoft YaHei" pitchFamily="34" charset="-122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solidFill>
                  <a:srgbClr val="4F6228"/>
                </a:solidFill>
                <a:latin typeface="Garamond" pitchFamily="18" charset="0"/>
                <a:ea typeface="Microsoft YaHei" pitchFamily="34" charset="-122"/>
                <a:cs typeface="Arial" charset="0"/>
              </a:rPr>
              <a:t>Poddziałanie 1.1.2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i="1" dirty="0">
                <a:latin typeface="Garamond" pitchFamily="18" charset="0"/>
                <a:ea typeface="Microsoft YaHei" pitchFamily="34" charset="-122"/>
                <a:cs typeface="Arial" charset="0"/>
              </a:rPr>
              <a:t>Wspieranie projektów  dotyczących  budowy  oraz przebudowy sieci umożliwiających przyłączanie jednostek wytwarzania energii z OZE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solidFill>
                  <a:srgbClr val="4F6228"/>
                </a:solidFill>
                <a:latin typeface="Garamond" pitchFamily="18" charset="0"/>
                <a:ea typeface="Microsoft YaHei" pitchFamily="34" charset="-122"/>
                <a:cs typeface="Arial" charset="0"/>
              </a:rPr>
              <a:t>Poddziałanie 1.3.3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i="1" dirty="0">
                <a:latin typeface="Garamond" pitchFamily="18" charset="0"/>
                <a:ea typeface="Microsoft YaHei" pitchFamily="34" charset="-122"/>
                <a:cs typeface="Arial" charset="0"/>
              </a:rPr>
              <a:t>Ogólnopolski  system  wsparcia  doradczego  dla  sektora publicznego,  mieszkaniowego  oraz  przedsiębiorstw w zakresie efektywności energetycznej oraz OZE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solidFill>
                  <a:srgbClr val="4F6228"/>
                </a:solidFill>
                <a:latin typeface="Garamond" pitchFamily="18" charset="0"/>
                <a:ea typeface="Microsoft YaHei" pitchFamily="34" charset="-122"/>
                <a:cs typeface="Arial" charset="0"/>
              </a:rPr>
              <a:t>Działanie 1.4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i="1" dirty="0">
                <a:latin typeface="Garamond" pitchFamily="18" charset="0"/>
                <a:ea typeface="Microsoft YaHei" pitchFamily="34" charset="-122"/>
                <a:cs typeface="Arial" charset="0"/>
              </a:rPr>
              <a:t>Rozwój i wdrażanie inteligentnych systemów dystrybucji na niskich i średnich poziomach napięcia </a:t>
            </a:r>
          </a:p>
          <a:p>
            <a:pPr algn="just">
              <a:buFontTx/>
              <a:buNone/>
              <a:defRPr/>
            </a:pPr>
            <a:endParaRPr lang="pl-PL" altLang="pl-PL" sz="2000" i="1" dirty="0">
              <a:solidFill>
                <a:srgbClr val="009900"/>
              </a:solidFill>
              <a:latin typeface="Garamond" pitchFamily="18" charset="0"/>
              <a:ea typeface="Microsoft YaHei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2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09823" y="1995062"/>
            <a:ext cx="7963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l-PL" altLang="pl-PL" sz="4000" b="1" dirty="0">
                <a:solidFill>
                  <a:srgbClr val="92D050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Prowadzone nabory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l-PL" altLang="pl-PL" sz="4000" b="1" dirty="0">
                <a:solidFill>
                  <a:srgbClr val="92D050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w ramach działań w sektorze energetyki </a:t>
            </a:r>
            <a:r>
              <a:rPr lang="pl-PL" altLang="pl-PL" sz="4000" b="1" dirty="0" err="1">
                <a:solidFill>
                  <a:srgbClr val="92D050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POIiŚ</a:t>
            </a:r>
            <a:br>
              <a:rPr lang="pl-PL" altLang="pl-PL" sz="4000" b="1" dirty="0">
                <a:solidFill>
                  <a:srgbClr val="92D050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</a:br>
            <a:endParaRPr lang="pl-PL" altLang="pl-PL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73950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875</TotalTime>
  <Words>1144</Words>
  <Application>Microsoft Office PowerPoint</Application>
  <PresentationFormat>Panoramiczny</PresentationFormat>
  <Paragraphs>439</Paragraphs>
  <Slides>24</Slides>
  <Notes>22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6" baseType="lpstr">
      <vt:lpstr>맑은 고딕</vt:lpstr>
      <vt:lpstr>Microsoft YaHei</vt:lpstr>
      <vt:lpstr>Arial</vt:lpstr>
      <vt:lpstr>Arial CE</vt:lpstr>
      <vt:lpstr>Calibri</vt:lpstr>
      <vt:lpstr>Garamond</vt:lpstr>
      <vt:lpstr>Tahoma</vt:lpstr>
      <vt:lpstr>Times New Roman</vt:lpstr>
      <vt:lpstr>Trebuchet MS</vt:lpstr>
      <vt:lpstr>Wingdings 3</vt:lpstr>
      <vt:lpstr>Faseta</vt:lpstr>
      <vt:lpstr>Wykres programu Microsoft Excel</vt:lpstr>
      <vt:lpstr>Stan realizacji programu operacyjnego infrastruktura  i środowisko 2014-2020  SEKTOR ENERGETYKA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Tramwaje Warszawskie sp. z o.o.  ul. Siedmiogrodzka 20 01-232 Warszawa  TEL. +48 22 534 43 30 tw@tw.waw.pl www.tw.waw.pl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 wdrażania, efekty  i wyzwania w sektorze zdrowia Programu Infrastruktura  i Środowisko</dc:title>
  <dc:creator>Bielawska Dorota</dc:creator>
  <cp:lastModifiedBy>Barbara Siestrzeńcewicz-Kuczuk</cp:lastModifiedBy>
  <cp:revision>115</cp:revision>
  <cp:lastPrinted>2016-11-22T08:59:47Z</cp:lastPrinted>
  <dcterms:created xsi:type="dcterms:W3CDTF">2016-11-15T15:36:30Z</dcterms:created>
  <dcterms:modified xsi:type="dcterms:W3CDTF">2016-12-03T21:47:48Z</dcterms:modified>
</cp:coreProperties>
</file>