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4" r:id="rId3"/>
    <p:sldId id="266" r:id="rId4"/>
    <p:sldId id="261" r:id="rId5"/>
    <p:sldId id="263" r:id="rId6"/>
    <p:sldId id="276" r:id="rId7"/>
    <p:sldId id="267" r:id="rId8"/>
    <p:sldId id="268" r:id="rId9"/>
    <p:sldId id="277" r:id="rId10"/>
    <p:sldId id="278" r:id="rId11"/>
    <p:sldId id="279" r:id="rId12"/>
    <p:sldId id="269" r:id="rId13"/>
    <p:sldId id="270" r:id="rId14"/>
    <p:sldId id="271" r:id="rId15"/>
    <p:sldId id="272" r:id="rId16"/>
    <p:sldId id="282" r:id="rId17"/>
    <p:sldId id="280" r:id="rId18"/>
    <p:sldId id="281" r:id="rId19"/>
    <p:sldId id="273" r:id="rId20"/>
    <p:sldId id="274" r:id="rId21"/>
    <p:sldId id="275" r:id="rId22"/>
    <p:sldId id="262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E24"/>
    <a:srgbClr val="FFD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9722" autoAdjust="0"/>
  </p:normalViewPr>
  <p:slideViewPr>
    <p:cSldViewPr>
      <p:cViewPr varScale="1">
        <p:scale>
          <a:sx n="61" d="100"/>
          <a:sy n="61" d="100"/>
        </p:scale>
        <p:origin x="86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65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667D2-980E-4570-A566-E6B71199A895}" type="datetimeFigureOut">
              <a:rPr lang="pl-PL" smtClean="0"/>
              <a:t>03.12.2016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DFA37-7075-4A07-B505-26DFC699ED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0762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A62D8-BD88-4FDA-9D00-B343D9AE985A}" type="datetimeFigureOut">
              <a:rPr lang="pl-PL" smtClean="0"/>
              <a:t>03.12.2016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DF43B-8D86-48AA-BED4-E896DAA485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989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Dzięki temu tramwaje typu 120Na są przyjazne dla osób starszych, niepełnosprawnych i poruszających się na wózkach inwalidzkich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DF43B-8D86-48AA-BED4-E896DAA4855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0121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DF43B-8D86-48AA-BED4-E896DAA48554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893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Siedzenia przedziału pasażerskiego dostępne są dla pasażerów z poziomu podłogi. W obszarze nad wózkami wagonowymi siedzenia są ustawione skośnie do kierunku jazdy, przy czym kąt zawarty pomiędzy osią wzdłużną siedziska a ścianą boczną tramwaju nie przekracza 45</a:t>
            </a:r>
            <a:r>
              <a:rPr lang="pl-PL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Pozostałe siedzenia ustawione są wzdłużnie do kierunku jazdy (nie dotyczy czterech siedzeń składanych umieszczonych w członie B)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DF43B-8D86-48AA-BED4-E896DAA4855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7299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DF43B-8D86-48AA-BED4-E896DAA48554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265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DF43B-8D86-48AA-BED4-E896DAA48554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3366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DF43B-8D86-48AA-BED4-E896DAA48554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5041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DF43B-8D86-48AA-BED4-E896DAA48554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135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Wygodny dostęp do tramwaju, także wózkiem dziecięcym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DF43B-8D86-48AA-BED4-E896DAA48554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4769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tablicę czołową przednią z informacją skierowaną na zewnątrz, umieszczoną nad przednią szybą kabiny motorniczego, obrazującą podstawowo oznaczenie linii, na której aktualnie kursuje tramwaj oraz nazwę krańca, do którego zmierza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DF43B-8D86-48AA-BED4-E896DAA48554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2498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Tablica przeznaczona jest dla osób słabo widzących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DF43B-8D86-48AA-BED4-E896DAA48554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151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88640"/>
            <a:ext cx="87376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03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413F297-6E93-40AC-A581-FD404CFD7CFC}" type="datetimeFigureOut">
              <a:rPr lang="pl-PL" smtClean="0"/>
              <a:t>03.12.2016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10CEA6-1133-4923-BF65-8DBB68821B17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86" b="84848"/>
          <a:stretch>
            <a:fillRect/>
          </a:stretch>
        </p:blipFill>
        <p:spPr bwMode="auto">
          <a:xfrm>
            <a:off x="0" y="0"/>
            <a:ext cx="3976688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40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413F297-6E93-40AC-A581-FD404CFD7CFC}" type="datetimeFigureOut">
              <a:rPr lang="pl-PL" smtClean="0"/>
              <a:t>03.12.2016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10CEA6-1133-4923-BF65-8DBB68821B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263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algn="r"/>
            <a:r>
              <a:rPr lang="pl-PL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Dostosowanie taboru Tramwajów Warszawskich do potrzeb osób niepełnosprawnych</a:t>
            </a:r>
            <a:br>
              <a:rPr lang="pl-PL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zakup 60 tramwajów niskopodłogowych</a:t>
            </a:r>
            <a:endParaRPr lang="pl-PL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413F297-6E93-40AC-A581-FD404CFD7CFC}" type="datetimeFigureOut">
              <a:rPr lang="pl-PL" smtClean="0"/>
              <a:t>03.12.2016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10CEA6-1133-4923-BF65-8DBB68821B17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86" b="84848"/>
          <a:stretch>
            <a:fillRect/>
          </a:stretch>
        </p:blipFill>
        <p:spPr bwMode="auto">
          <a:xfrm>
            <a:off x="0" y="0"/>
            <a:ext cx="3976688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03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413F297-6E93-40AC-A581-FD404CFD7CFC}" type="datetimeFigureOut">
              <a:rPr lang="pl-PL" smtClean="0"/>
              <a:t>03.12.2016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10CEA6-1133-4923-BF65-8DBB68821B17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86" b="84848"/>
          <a:stretch>
            <a:fillRect/>
          </a:stretch>
        </p:blipFill>
        <p:spPr bwMode="auto">
          <a:xfrm>
            <a:off x="0" y="0"/>
            <a:ext cx="3976688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 userDrawn="1"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Dostosowanie taboru Tramwajów Warszawskich do potrzeb osób niepełnosprawnych</a:t>
            </a:r>
          </a:p>
          <a:p>
            <a:pPr algn="r"/>
            <a:r>
              <a:rPr lang="pl-P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zakup 60 tramwajów niskopodłogowych</a:t>
            </a:r>
          </a:p>
        </p:txBody>
      </p:sp>
    </p:spTree>
    <p:extLst>
      <p:ext uri="{BB962C8B-B14F-4D97-AF65-F5344CB8AC3E}">
        <p14:creationId xmlns:p14="http://schemas.microsoft.com/office/powerpoint/2010/main" val="1482893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413F297-6E93-40AC-A581-FD404CFD7CFC}" type="datetimeFigureOut">
              <a:rPr lang="pl-PL" smtClean="0"/>
              <a:t>03.12.2016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10CEA6-1133-4923-BF65-8DBB68821B17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86" b="84848"/>
          <a:stretch>
            <a:fillRect/>
          </a:stretch>
        </p:blipFill>
        <p:spPr bwMode="auto">
          <a:xfrm>
            <a:off x="0" y="0"/>
            <a:ext cx="3976688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75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413F297-6E93-40AC-A581-FD404CFD7CFC}" type="datetimeFigureOut">
              <a:rPr lang="pl-PL" smtClean="0"/>
              <a:t>03.12.2016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10CEA6-1133-4923-BF65-8DBB68821B17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86" b="84848"/>
          <a:stretch>
            <a:fillRect/>
          </a:stretch>
        </p:blipFill>
        <p:spPr bwMode="auto">
          <a:xfrm>
            <a:off x="0" y="0"/>
            <a:ext cx="3976688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29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413F297-6E93-40AC-A581-FD404CFD7CFC}" type="datetimeFigureOut">
              <a:rPr lang="pl-PL" smtClean="0"/>
              <a:t>03.12.2016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10CEA6-1133-4923-BF65-8DBB68821B17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86" b="84848"/>
          <a:stretch>
            <a:fillRect/>
          </a:stretch>
        </p:blipFill>
        <p:spPr bwMode="auto">
          <a:xfrm>
            <a:off x="0" y="0"/>
            <a:ext cx="3976688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69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413F297-6E93-40AC-A581-FD404CFD7CFC}" type="datetimeFigureOut">
              <a:rPr lang="pl-PL" smtClean="0"/>
              <a:t>03.12.2016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10CEA6-1133-4923-BF65-8DBB68821B17}" type="slidenum">
              <a:rPr lang="pl-PL" smtClean="0"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86" b="84848"/>
          <a:stretch>
            <a:fillRect/>
          </a:stretch>
        </p:blipFill>
        <p:spPr bwMode="auto">
          <a:xfrm>
            <a:off x="0" y="0"/>
            <a:ext cx="3976688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86" b="84848"/>
          <a:stretch>
            <a:fillRect/>
          </a:stretch>
        </p:blipFill>
        <p:spPr bwMode="auto">
          <a:xfrm>
            <a:off x="152400" y="152400"/>
            <a:ext cx="3976688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75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413F297-6E93-40AC-A581-FD404CFD7CFC}" type="datetimeFigureOut">
              <a:rPr lang="pl-PL" smtClean="0"/>
              <a:t>03.12.2016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10CEA6-1133-4923-BF65-8DBB68821B17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86" b="84848"/>
          <a:stretch>
            <a:fillRect/>
          </a:stretch>
        </p:blipFill>
        <p:spPr bwMode="auto">
          <a:xfrm>
            <a:off x="0" y="0"/>
            <a:ext cx="3976688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46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413F297-6E93-40AC-A581-FD404CFD7CFC}" type="datetimeFigureOut">
              <a:rPr lang="pl-PL" smtClean="0"/>
              <a:t>03.12.2016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10CEA6-1133-4923-BF65-8DBB68821B17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86" b="84848"/>
          <a:stretch>
            <a:fillRect/>
          </a:stretch>
        </p:blipFill>
        <p:spPr bwMode="auto">
          <a:xfrm>
            <a:off x="0" y="0"/>
            <a:ext cx="3976688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99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3639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2279576" y="3284984"/>
            <a:ext cx="9112949" cy="1080120"/>
          </a:xfrm>
        </p:spPr>
        <p:txBody>
          <a:bodyPr>
            <a:noAutofit/>
          </a:bodyPr>
          <a:lstStyle/>
          <a:p>
            <a:pPr algn="r"/>
            <a:r>
              <a:rPr lang="pl-PL" sz="3200" b="1" dirty="0">
                <a:latin typeface="+mn-lt"/>
                <a:ea typeface="Tahoma" pitchFamily="34" charset="0"/>
                <a:cs typeface="Tahoma" pitchFamily="34" charset="0"/>
              </a:rPr>
              <a:t>Dostosowanie taboru Tramwajów Warszawskich do potrzeb osób niepełnosprawnych - zakup 60 tramwajów niskopodłogowych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5087888" y="4776477"/>
            <a:ext cx="2522512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Paweł Rzeszódko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869430" y="4676931"/>
            <a:ext cx="10523095" cy="149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7989757" y="5869144"/>
            <a:ext cx="3972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Warszawa, 5 grudnia 2016 r.</a:t>
            </a:r>
          </a:p>
        </p:txBody>
      </p:sp>
    </p:spTree>
    <p:extLst>
      <p:ext uri="{BB962C8B-B14F-4D97-AF65-F5344CB8AC3E}">
        <p14:creationId xmlns:p14="http://schemas.microsoft.com/office/powerpoint/2010/main" val="1195520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22426" y="3271046"/>
            <a:ext cx="42124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Krawędzie wejść do tramwaju oznaczone są kontrastowo w stosunku do podłogi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245863"/>
            <a:ext cx="3438128" cy="4847433"/>
          </a:xfrm>
          <a:prstGeom prst="rect">
            <a:avLst/>
          </a:prstGeom>
        </p:spPr>
      </p:pic>
      <p:sp>
        <p:nvSpPr>
          <p:cNvPr id="5" name="Schemat blokowy: proces 4"/>
          <p:cNvSpPr/>
          <p:nvPr/>
        </p:nvSpPr>
        <p:spPr>
          <a:xfrm>
            <a:off x="119336" y="6237312"/>
            <a:ext cx="11953328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6468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09081" y="1245863"/>
            <a:ext cx="42124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Drzwi zamknięte - podświetlenie niebieskimi diodami, brak sygnału dźwiękowego</a:t>
            </a:r>
          </a:p>
          <a:p>
            <a:pPr algn="just"/>
            <a:endParaRPr lang="pl-PL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l-PL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l-PL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l-PL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l-PL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Zamykanie drzwi - podświetlenie czerwonymi diodami, sygnał dźwiękowy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7"/>
          <a:stretch/>
        </p:blipFill>
        <p:spPr>
          <a:xfrm>
            <a:off x="6312024" y="1228350"/>
            <a:ext cx="4211960" cy="234193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4" b="5626"/>
          <a:stretch/>
        </p:blipFill>
        <p:spPr>
          <a:xfrm>
            <a:off x="6312024" y="3745894"/>
            <a:ext cx="4211960" cy="2275394"/>
          </a:xfrm>
          <a:prstGeom prst="rect">
            <a:avLst/>
          </a:prstGeom>
        </p:spPr>
      </p:pic>
      <p:sp>
        <p:nvSpPr>
          <p:cNvPr id="8" name="Schemat blokowy: proces 7"/>
          <p:cNvSpPr/>
          <p:nvPr/>
        </p:nvSpPr>
        <p:spPr>
          <a:xfrm>
            <a:off x="119336" y="6237312"/>
            <a:ext cx="11953328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2738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91544" y="1274785"/>
            <a:ext cx="334837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tramwaju znajdują się dwa siedzenia specjalne (miejsca siedzące przeznaczone dla osoby niepełnosprawnej/matki z dzieckiem), zlokalizowane w sąsiedztwie drugich drzwi, licząc od kabiny motorniczego dla których przewidziana jest dostateczna liczba uchwytów dla dojścia z przytrzymywaniem się.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r="11278"/>
          <a:stretch/>
        </p:blipFill>
        <p:spPr>
          <a:xfrm>
            <a:off x="5591945" y="1394842"/>
            <a:ext cx="4680521" cy="4200128"/>
          </a:xfrm>
          <a:prstGeom prst="rect">
            <a:avLst/>
          </a:prstGeom>
        </p:spPr>
      </p:pic>
      <p:sp>
        <p:nvSpPr>
          <p:cNvPr id="5" name="Schemat blokowy: proces 4"/>
          <p:cNvSpPr/>
          <p:nvPr/>
        </p:nvSpPr>
        <p:spPr>
          <a:xfrm>
            <a:off x="119336" y="6237312"/>
            <a:ext cx="11953328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2382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829526" y="2219938"/>
            <a:ext cx="42124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Aby umożliwiać wygodne wsiadanie i wysiadanie osobom na wózku inwalidzkim z poziomu peronu przystankowego i pgs tramwaj został wyposażony wysuwaną przy pomocy własnego napędu platformę.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0" t="20600" b="4851"/>
          <a:stretch/>
        </p:blipFill>
        <p:spPr>
          <a:xfrm>
            <a:off x="6240016" y="1247033"/>
            <a:ext cx="3865482" cy="4846264"/>
          </a:xfrm>
          <a:prstGeom prst="rect">
            <a:avLst/>
          </a:prstGeom>
        </p:spPr>
      </p:pic>
      <p:sp>
        <p:nvSpPr>
          <p:cNvPr id="5" name="Schemat blokowy: proces 4"/>
          <p:cNvSpPr/>
          <p:nvPr/>
        </p:nvSpPr>
        <p:spPr>
          <a:xfrm>
            <a:off x="119336" y="6237312"/>
            <a:ext cx="11953328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0940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883532" y="1247031"/>
            <a:ext cx="42124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tramwaju, w rejonie drzwi wyposażonych w platformę znajduje się przyległa do ściany tramwaju i mająca długość ~1600 mm, licząc wzdłuż tej ściany, wolna powierzchnia przeznaczona dla wózków inwalidzkich i wózków dziecięcych. Na powierzchni tej znajduje się stanowisko do mocowania wózka inwalidzkiego ustawione tak, aby wózek przewożony był tyłem do kierunku jazdy.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3800"/>
          <a:stretch/>
        </p:blipFill>
        <p:spPr>
          <a:xfrm>
            <a:off x="6240017" y="1326595"/>
            <a:ext cx="4038517" cy="4752528"/>
          </a:xfrm>
          <a:prstGeom prst="rect">
            <a:avLst/>
          </a:prstGeom>
        </p:spPr>
      </p:pic>
      <p:sp>
        <p:nvSpPr>
          <p:cNvPr id="5" name="Schemat blokowy: proces 4"/>
          <p:cNvSpPr/>
          <p:nvPr/>
        </p:nvSpPr>
        <p:spPr>
          <a:xfrm>
            <a:off x="119336" y="6237312"/>
            <a:ext cx="11953328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2935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883532" y="1247031"/>
            <a:ext cx="8388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Poręcze, uchwyty i kolumny swoją ilością i rozmieszczeniem zapewniają wszystkim pasażerom (w tym niepełnosprawnym) utrzymanie równowagi w czasie jazdy.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t="3896" r="3424" b="3457"/>
          <a:stretch/>
        </p:blipFill>
        <p:spPr>
          <a:xfrm>
            <a:off x="3179676" y="2492897"/>
            <a:ext cx="5832648" cy="3600400"/>
          </a:xfrm>
          <a:prstGeom prst="rect">
            <a:avLst/>
          </a:prstGeom>
        </p:spPr>
      </p:pic>
      <p:sp>
        <p:nvSpPr>
          <p:cNvPr id="6" name="Schemat blokowy: proces 5"/>
          <p:cNvSpPr/>
          <p:nvPr/>
        </p:nvSpPr>
        <p:spPr>
          <a:xfrm>
            <a:off x="119336" y="6237312"/>
            <a:ext cx="11953328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7935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883532" y="1247032"/>
            <a:ext cx="442849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Przyciski pasażerskie:</a:t>
            </a:r>
          </a:p>
          <a:p>
            <a:pPr algn="just"/>
            <a:endParaRPr lang="pl-PL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umożliwiają otwarcie drzwi przez pasażera po aktywacji tej funkcji przez motorniczego,</a:t>
            </a:r>
          </a:p>
          <a:p>
            <a:pPr marL="457200" indent="-457200" algn="just">
              <a:buAutoNum type="alphaLcParenR"/>
            </a:pPr>
            <a:endParaRPr lang="pl-PL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AutoNum type="alphaLcParenR"/>
            </a:pPr>
            <a:endParaRPr lang="pl-PL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AutoNum type="alphaLcParenR"/>
            </a:pPr>
            <a:endParaRPr lang="pl-PL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służą do informowania motorniczego o zamiarze wsiadania i wysiadania osoby niepełnosprawnej.</a:t>
            </a:r>
          </a:p>
          <a:p>
            <a:pPr algn="just"/>
            <a:endParaRPr lang="pl-PL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4" t="51298" r="9934" b="32038"/>
          <a:stretch/>
        </p:blipFill>
        <p:spPr>
          <a:xfrm>
            <a:off x="6889179" y="4136569"/>
            <a:ext cx="3240000" cy="202873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" t="11612" r="14866"/>
          <a:stretch/>
        </p:blipFill>
        <p:spPr>
          <a:xfrm>
            <a:off x="6889179" y="1478606"/>
            <a:ext cx="3240000" cy="2232095"/>
          </a:xfrm>
          <a:prstGeom prst="rect">
            <a:avLst/>
          </a:prstGeom>
        </p:spPr>
      </p:pic>
      <p:sp>
        <p:nvSpPr>
          <p:cNvPr id="6" name="Schemat blokowy: proces 5"/>
          <p:cNvSpPr/>
          <p:nvPr/>
        </p:nvSpPr>
        <p:spPr>
          <a:xfrm>
            <a:off x="119336" y="6237312"/>
            <a:ext cx="11953328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7035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883532" y="1247032"/>
            <a:ext cx="42124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Mobilny Automat Biletowy </a:t>
            </a:r>
          </a:p>
          <a:p>
            <a:pPr algn="just"/>
            <a:endParaRPr lang="pl-PL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Każdy tramwaj z projektu posiada automat, umożliwiający pasażerowi zakup biletu.</a:t>
            </a:r>
          </a:p>
          <a:p>
            <a:pPr algn="just"/>
            <a:endParaRPr lang="pl-PL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Wrzut monet do automatu biletowego znajduje się na wys. 167 cm.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" b="3742"/>
          <a:stretch/>
        </p:blipFill>
        <p:spPr>
          <a:xfrm>
            <a:off x="6600056" y="1196752"/>
            <a:ext cx="3886200" cy="4896544"/>
          </a:xfrm>
          <a:prstGeom prst="rect">
            <a:avLst/>
          </a:prstGeom>
        </p:spPr>
      </p:pic>
      <p:sp>
        <p:nvSpPr>
          <p:cNvPr id="5" name="Schemat blokowy: proces 4"/>
          <p:cNvSpPr/>
          <p:nvPr/>
        </p:nvSpPr>
        <p:spPr>
          <a:xfrm>
            <a:off x="119336" y="6237312"/>
            <a:ext cx="11953328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7419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883532" y="1247032"/>
            <a:ext cx="42124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Kasowniki</a:t>
            </a:r>
          </a:p>
          <a:p>
            <a:pPr algn="just"/>
            <a:endParaRPr lang="pl-PL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Są umieszczone w sąsiedztwie każdych drzwi na wysokości </a:t>
            </a:r>
          </a:p>
          <a:p>
            <a:pPr algn="r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90÷110 cm licząc od podłogi do miejsca wkładania kasowanego biletu. Miejsce to jest posiada kontrastowe oznaczenie, które jest  rozpoznawana dotykowo.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t="19124" r="12976" b="3177"/>
          <a:stretch/>
        </p:blipFill>
        <p:spPr>
          <a:xfrm>
            <a:off x="6600056" y="1198724"/>
            <a:ext cx="3456384" cy="4894572"/>
          </a:xfrm>
          <a:prstGeom prst="rect">
            <a:avLst/>
          </a:prstGeom>
        </p:spPr>
      </p:pic>
      <p:sp>
        <p:nvSpPr>
          <p:cNvPr id="5" name="Schemat blokowy: proces 4"/>
          <p:cNvSpPr/>
          <p:nvPr/>
        </p:nvSpPr>
        <p:spPr>
          <a:xfrm>
            <a:off x="119336" y="6237312"/>
            <a:ext cx="11953328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7310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20938" y="1340768"/>
            <a:ext cx="774747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Tramwaj jest wyposażony w nowoczesny System Informacji Liniowej wraz z systemem zapowiedzi głosowych.</a:t>
            </a:r>
          </a:p>
          <a:p>
            <a:pPr algn="just"/>
            <a:endParaRPr lang="pl-PL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skład systemu wchodzą wyświetlacze elektroniczne (tablice):</a:t>
            </a:r>
          </a:p>
          <a:p>
            <a:pPr algn="just"/>
            <a:endParaRPr lang="pl-PL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czołowy przedni			tylny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14300" r="16493" b="50200"/>
          <a:stretch/>
        </p:blipFill>
        <p:spPr>
          <a:xfrm>
            <a:off x="2009981" y="3886210"/>
            <a:ext cx="3851558" cy="227909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9" t="9022" r="11802" b="54851"/>
          <a:stretch/>
        </p:blipFill>
        <p:spPr>
          <a:xfrm>
            <a:off x="6384032" y="3886607"/>
            <a:ext cx="3740450" cy="2278697"/>
          </a:xfrm>
          <a:prstGeom prst="rect">
            <a:avLst/>
          </a:prstGeom>
        </p:spPr>
      </p:pic>
      <p:sp>
        <p:nvSpPr>
          <p:cNvPr id="6" name="Schemat blokowy: proces 5"/>
          <p:cNvSpPr/>
          <p:nvPr/>
        </p:nvSpPr>
        <p:spPr>
          <a:xfrm>
            <a:off x="119336" y="6237312"/>
            <a:ext cx="11953328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55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06860" y="1988840"/>
            <a:ext cx="91296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Oczekiwania pasażerów miasta st. Warszawy co do komfortu podróżowania: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tabor niskopodłogowy ułatwiający wsiadanie i wysiadanie z pojazdu osobom starszym, niepełnosprawnym czy rodzicom podróżującym z dziećmi w wózkach,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tabor w pełni klimatyzowany,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wyposażony w nowoczesny system informacji pasażerskiej złożony z głosowego zapowiadania przystanków oraz tablic wyświetlających trasy przejazdu. </a:t>
            </a:r>
          </a:p>
        </p:txBody>
      </p:sp>
      <p:sp>
        <p:nvSpPr>
          <p:cNvPr id="2" name="Schemat blokowy: proces 1"/>
          <p:cNvSpPr/>
          <p:nvPr/>
        </p:nvSpPr>
        <p:spPr>
          <a:xfrm>
            <a:off x="119336" y="6237312"/>
            <a:ext cx="11953328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401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15744"/>
          <a:stretch/>
        </p:blipFill>
        <p:spPr>
          <a:xfrm>
            <a:off x="2344606" y="1484785"/>
            <a:ext cx="6935523" cy="4680519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2344605" y="1473375"/>
            <a:ext cx="2340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tablica boczna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240016" y="3885772"/>
            <a:ext cx="30401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tablica boczna obrazująca oznaczenie linii, </a:t>
            </a:r>
          </a:p>
          <a:p>
            <a:r>
              <a:rPr lang="pl-PL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przeznaczona jest dla osób słabo widzących </a:t>
            </a:r>
          </a:p>
          <a:p>
            <a:pPr algn="just"/>
            <a:endParaRPr lang="pl-PL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chemat blokowy: proces 5"/>
          <p:cNvSpPr/>
          <p:nvPr/>
        </p:nvSpPr>
        <p:spPr>
          <a:xfrm>
            <a:off x="119336" y="6237312"/>
            <a:ext cx="11953328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7938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288187"/>
            <a:ext cx="6676516" cy="4883507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3287688" y="4725144"/>
            <a:ext cx="4986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tablica wewnętrzna przedstawiająca pełną informacje o całej trasie linii, na której tramwaj aktualnie się znajduje</a:t>
            </a:r>
          </a:p>
        </p:txBody>
      </p:sp>
      <p:sp>
        <p:nvSpPr>
          <p:cNvPr id="5" name="Schemat blokowy: proces 4"/>
          <p:cNvSpPr/>
          <p:nvPr/>
        </p:nvSpPr>
        <p:spPr>
          <a:xfrm>
            <a:off x="119336" y="6237312"/>
            <a:ext cx="11953328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5550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 idx="4294967295"/>
          </p:nvPr>
        </p:nvSpPr>
        <p:spPr>
          <a:xfrm>
            <a:off x="2351584" y="2130426"/>
            <a:ext cx="7630616" cy="2522711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pl-PL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Tramwaje Warszawskie sp. z o.o. </a:t>
            </a:r>
            <a:br>
              <a:rPr lang="pl-PL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ul. Siedmiogrodzka 20</a:t>
            </a:r>
            <a:b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01-232 Warszawa</a:t>
            </a:r>
            <a:b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b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TEL</a:t>
            </a:r>
            <a:r>
              <a:rPr lang="de-DE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. +48 22 534 43 30</a:t>
            </a:r>
            <a:br>
              <a:rPr lang="de-DE" sz="1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e-DE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tw@tw.waw.pl</a:t>
            </a:r>
            <a:br>
              <a:rPr lang="de-DE" sz="1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e-DE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www.tw.waw.pl</a:t>
            </a:r>
            <a:endParaRPr lang="pl-PL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6744072" y="2155396"/>
            <a:ext cx="6096000" cy="30315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sz="2000" b="1" dirty="0">
              <a:solidFill>
                <a:srgbClr val="EE2E2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l-PL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endParaRPr lang="pl-PL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pl-PL" b="1" dirty="0">
                <a:latin typeface="Tahoma" pitchFamily="34" charset="0"/>
                <a:ea typeface="Tahoma" pitchFamily="34" charset="0"/>
                <a:cs typeface="Tahoma" pitchFamily="34" charset="0"/>
              </a:rPr>
              <a:t>Paweł </a:t>
            </a:r>
            <a:r>
              <a:rPr lang="pl-PL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Rzeszódko</a:t>
            </a:r>
            <a:endParaRPr lang="pl-PL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latin typeface="Tahoma" pitchFamily="34" charset="0"/>
                <a:ea typeface="Tahoma" pitchFamily="34" charset="0"/>
                <a:cs typeface="Tahoma" pitchFamily="34" charset="0"/>
              </a:rPr>
              <a:t>Dział Techniki Taboru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ahoma" pitchFamily="34" charset="0"/>
                <a:ea typeface="Tahoma" pitchFamily="34" charset="0"/>
                <a:cs typeface="Tahoma" pitchFamily="34" charset="0"/>
              </a:rPr>
              <a:t>przeszodko@tw.waw.pl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ahoma" pitchFamily="34" charset="0"/>
                <a:ea typeface="Tahoma" pitchFamily="34" charset="0"/>
                <a:cs typeface="Tahoma" pitchFamily="34" charset="0"/>
              </a:rPr>
              <a:t>Tel. +48 22 534 43 58</a:t>
            </a:r>
          </a:p>
        </p:txBody>
      </p:sp>
      <p:sp>
        <p:nvSpPr>
          <p:cNvPr id="7" name="Prostokąt 6"/>
          <p:cNvSpPr/>
          <p:nvPr/>
        </p:nvSpPr>
        <p:spPr>
          <a:xfrm>
            <a:off x="6730873" y="2731564"/>
            <a:ext cx="4221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Dziękuję za uwagę.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2310042"/>
            <a:ext cx="26765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07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91544" y="2420888"/>
            <a:ext cx="86049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Tramwaje Warszawskie chcąc wyjść naprzeciw oczekiwaniom mieszkańców miasta st. Warszawy przy kolejnych zakupach, tym razem na 186 niskopodłogowych tramwajów jednokierunkowych, opracowały Specyfikację Istotnych Warunków Zamówienia (SIWZ) uwzględniającą powyższe wymagania.</a:t>
            </a:r>
          </a:p>
        </p:txBody>
      </p:sp>
      <p:sp>
        <p:nvSpPr>
          <p:cNvPr id="4" name="Schemat blokowy: proces 3"/>
          <p:cNvSpPr/>
          <p:nvPr/>
        </p:nvSpPr>
        <p:spPr>
          <a:xfrm>
            <a:off x="119336" y="6237312"/>
            <a:ext cx="11953328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65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423592" y="1484784"/>
            <a:ext cx="741682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Tahoma" pitchFamily="34" charset="0"/>
              <a:buChar char="●"/>
            </a:pPr>
            <a:r>
              <a:rPr lang="pl-PL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Umowa o dofinansowanie została podpisana w dniu 27.06.2012 r. 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Tahoma" pitchFamily="34" charset="0"/>
              <a:buChar char="●"/>
            </a:pPr>
            <a:r>
              <a:rPr lang="pl-PL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Okres realizacji projektu: lata 2009 – 2013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Tahoma" pitchFamily="34" charset="0"/>
              <a:buChar char="●"/>
            </a:pPr>
            <a:r>
              <a:rPr lang="pl-PL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Całkowity koszt projektu zgodnie z zawartą Umową o dofinansowanie: 477,34 mln zł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Tahoma" pitchFamily="34" charset="0"/>
              <a:buChar char="●"/>
            </a:pPr>
            <a:r>
              <a:rPr lang="pl-PL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Kwota dofinansowania zgodnie z zawartym Aneksem nr 1 do Umowy o dofinansowanie: 388,55 mln zł</a:t>
            </a:r>
          </a:p>
        </p:txBody>
      </p:sp>
      <p:sp>
        <p:nvSpPr>
          <p:cNvPr id="5" name="Schemat blokowy: proces 4"/>
          <p:cNvSpPr/>
          <p:nvPr/>
        </p:nvSpPr>
        <p:spPr>
          <a:xfrm>
            <a:off x="119336" y="6237312"/>
            <a:ext cx="11953328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3772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1919536" y="1152506"/>
            <a:ext cx="84117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Projekt polegał na dostawie 60 nowych tramwajów przegubowych, wieloczłonowych, całkowicie niskopodłogowych, z napędem silnikami prądu przemiennego i sterowaniem mikroprocesorowym, dostosowanych do potrzeb osób niepełnosprawnych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7260" y="2599056"/>
            <a:ext cx="4986860" cy="351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537260" y="5488368"/>
            <a:ext cx="4885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Tramwaj typu 120Na </a:t>
            </a:r>
          </a:p>
          <a:p>
            <a:r>
              <a:rPr lang="pl-PL" b="1" dirty="0">
                <a:solidFill>
                  <a:schemeClr val="bg1"/>
                </a:solidFill>
              </a:rPr>
              <a:t>zakupiony w ramach projektu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0" name="Schemat blokowy: proces 9"/>
          <p:cNvSpPr/>
          <p:nvPr/>
        </p:nvSpPr>
        <p:spPr>
          <a:xfrm>
            <a:off x="119336" y="6237312"/>
            <a:ext cx="11953328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1461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550" y="1269106"/>
            <a:ext cx="8100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Tramwaj posiada zdolność przewozową wynoszącą 201 osób (przyjmując na jedno miejsce stojące 0,2 m</a:t>
            </a:r>
            <a:r>
              <a:rPr lang="pl-PL" sz="22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</a:p>
          <a:p>
            <a:pPr algn="just"/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Liczba miejsc siedzących:	40+4 składane</a:t>
            </a:r>
          </a:p>
          <a:p>
            <a:pPr algn="just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Liczba miejsc stojących:	161</a:t>
            </a:r>
          </a:p>
          <a:p>
            <a:pPr algn="just"/>
            <a:endParaRPr lang="pl-PL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0" r="27243" b="19289"/>
          <a:stretch/>
        </p:blipFill>
        <p:spPr>
          <a:xfrm>
            <a:off x="3139172" y="3093132"/>
            <a:ext cx="5913657" cy="3000164"/>
          </a:xfrm>
          <a:prstGeom prst="rect">
            <a:avLst/>
          </a:prstGeom>
        </p:spPr>
      </p:pic>
      <p:sp>
        <p:nvSpPr>
          <p:cNvPr id="5" name="Schemat blokowy: proces 4"/>
          <p:cNvSpPr/>
          <p:nvPr/>
        </p:nvSpPr>
        <p:spPr>
          <a:xfrm>
            <a:off x="119336" y="6237312"/>
            <a:ext cx="11953328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0823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883532" y="1247031"/>
            <a:ext cx="42124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Nadwozie tramwaju w części pasażerskiej wykonane jest  jako całkowicie niskopodłogowe. Niska podłoga to taka, która zmienia łagodnie i bezstopniowo swoją wysokość, a ponadto spełnia warunek nie przekraczania wysokości liczonej od pgs, określonej dla stref drzwiowych na 350 mm, dla stref nad wózkami 480 mm i dla stref pozostałych 370 mm.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b="5942"/>
          <a:stretch/>
        </p:blipFill>
        <p:spPr>
          <a:xfrm>
            <a:off x="6456040" y="1196752"/>
            <a:ext cx="4039666" cy="4896544"/>
          </a:xfrm>
          <a:prstGeom prst="rect">
            <a:avLst/>
          </a:prstGeom>
        </p:spPr>
      </p:pic>
      <p:cxnSp>
        <p:nvCxnSpPr>
          <p:cNvPr id="14" name="Łącznik prosty ze strzałką 13"/>
          <p:cNvCxnSpPr/>
          <p:nvPr/>
        </p:nvCxnSpPr>
        <p:spPr>
          <a:xfrm flipV="1">
            <a:off x="8364252" y="5589240"/>
            <a:ext cx="0" cy="432048"/>
          </a:xfrm>
          <a:prstGeom prst="straightConnector1">
            <a:avLst/>
          </a:prstGeom>
          <a:ln w="19050">
            <a:solidFill>
              <a:schemeClr val="bg1"/>
            </a:solidFill>
            <a:headEnd type="triangle" w="lg" len="lg"/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8475873" y="5590402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350 mm</a:t>
            </a:r>
          </a:p>
        </p:txBody>
      </p:sp>
      <p:sp>
        <p:nvSpPr>
          <p:cNvPr id="8" name="Schemat blokowy: proces 7"/>
          <p:cNvSpPr/>
          <p:nvPr/>
        </p:nvSpPr>
        <p:spPr>
          <a:xfrm>
            <a:off x="119336" y="6237312"/>
            <a:ext cx="11953328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766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5231904" y="64703"/>
            <a:ext cx="517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l-P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883532" y="1247032"/>
            <a:ext cx="42124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celu maksymalnego udostępnienia powierzchni tramwaju pasażerom siedzenia w tramwaju są ustawione tak, aby w jak najmniejszym stopniu ograniczały szerokość przejścia. Zabudowa wnętrza uwzględnia swobodę przechodzenia zachowując szerokość przejścia, nie mniejszą niż ~660 mm.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/>
          <a:stretch/>
        </p:blipFill>
        <p:spPr>
          <a:xfrm>
            <a:off x="6601934" y="1247031"/>
            <a:ext cx="3769164" cy="4869160"/>
          </a:xfrm>
          <a:prstGeom prst="rect">
            <a:avLst/>
          </a:prstGeom>
        </p:spPr>
      </p:pic>
      <p:cxnSp>
        <p:nvCxnSpPr>
          <p:cNvPr id="8" name="Łącznik prosty ze strzałką 7"/>
          <p:cNvCxnSpPr/>
          <p:nvPr/>
        </p:nvCxnSpPr>
        <p:spPr>
          <a:xfrm>
            <a:off x="6960096" y="5517232"/>
            <a:ext cx="2736304" cy="0"/>
          </a:xfrm>
          <a:prstGeom prst="straightConnector1">
            <a:avLst/>
          </a:prstGeom>
          <a:ln w="19050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7658424" y="5086346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660 mm</a:t>
            </a:r>
          </a:p>
        </p:txBody>
      </p:sp>
      <p:sp>
        <p:nvSpPr>
          <p:cNvPr id="9" name="Schemat blokowy: proces 8"/>
          <p:cNvSpPr/>
          <p:nvPr/>
        </p:nvSpPr>
        <p:spPr>
          <a:xfrm>
            <a:off x="119336" y="6237312"/>
            <a:ext cx="11953328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879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/>
          <a:stretch/>
        </p:blipFill>
        <p:spPr>
          <a:xfrm>
            <a:off x="6456040" y="1196752"/>
            <a:ext cx="4039666" cy="4896544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2063552" y="1362831"/>
            <a:ext cx="42124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Szerokość wejścia do tramwaju:</a:t>
            </a:r>
          </a:p>
          <a:p>
            <a:pPr algn="just"/>
            <a:endParaRPr lang="pl-PL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Drzwi dwustrumieniowe </a:t>
            </a:r>
          </a:p>
          <a:p>
            <a:pPr algn="r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1300 mm</a:t>
            </a:r>
          </a:p>
          <a:p>
            <a:pPr algn="just"/>
            <a:endParaRPr lang="pl-PL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Drzwi jednostrumieniowe</a:t>
            </a:r>
          </a:p>
          <a:p>
            <a:pPr algn="r"/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700 mm</a:t>
            </a:r>
          </a:p>
        </p:txBody>
      </p:sp>
      <p:cxnSp>
        <p:nvCxnSpPr>
          <p:cNvPr id="8" name="Łącznik prosty ze strzałką 7"/>
          <p:cNvCxnSpPr/>
          <p:nvPr/>
        </p:nvCxnSpPr>
        <p:spPr>
          <a:xfrm flipV="1">
            <a:off x="7032104" y="4040488"/>
            <a:ext cx="2664296" cy="2257"/>
          </a:xfrm>
          <a:prstGeom prst="straightConnector1">
            <a:avLst/>
          </a:prstGeom>
          <a:ln w="19050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7647781" y="3609601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1300 mm</a:t>
            </a:r>
          </a:p>
        </p:txBody>
      </p:sp>
      <p:sp>
        <p:nvSpPr>
          <p:cNvPr id="9" name="Schemat blokowy: proces 8"/>
          <p:cNvSpPr/>
          <p:nvPr/>
        </p:nvSpPr>
        <p:spPr>
          <a:xfrm>
            <a:off x="119336" y="6237312"/>
            <a:ext cx="11953328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45557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2499</TotalTime>
  <Words>810</Words>
  <Application>Microsoft Office PowerPoint</Application>
  <PresentationFormat>Panoramiczny</PresentationFormat>
  <Paragraphs>93</Paragraphs>
  <Slides>22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Calibri</vt:lpstr>
      <vt:lpstr>Tahoma</vt:lpstr>
      <vt:lpstr>Motyw pakietu Office</vt:lpstr>
      <vt:lpstr>Dostosowanie taboru Tramwajów Warszawskich do potrzeb osób niepełnosprawnych - zakup 60 tramwajów niskopodłogowych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Tramwaje Warszawskie sp. z o.o.  ul. Siedmiogrodzka 20 01-232 Warszawa  TEL. +48 22 534 43 30 tw@tw.waw.pl www.tw.waw.pl</vt:lpstr>
    </vt:vector>
  </TitlesOfParts>
  <Company>Rycho444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przeszodko@tw.waw.pl</dc:creator>
  <cp:lastModifiedBy>Barbara Siestrzeńcewicz-Kuczuk</cp:lastModifiedBy>
  <cp:revision>84</cp:revision>
  <dcterms:created xsi:type="dcterms:W3CDTF">2015-10-16T11:09:29Z</dcterms:created>
  <dcterms:modified xsi:type="dcterms:W3CDTF">2016-12-03T15:41:07Z</dcterms:modified>
</cp:coreProperties>
</file>