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ppt/charts/chart1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1" r:id="rId19"/>
    <p:sldId id="280" r:id="rId20"/>
    <p:sldId id="282" r:id="rId21"/>
    <p:sldId id="283" r:id="rId22"/>
    <p:sldId id="284" r:id="rId23"/>
    <p:sldId id="285" r:id="rId24"/>
    <p:sldId id="286" r:id="rId25"/>
    <p:sldId id="287" r:id="rId26"/>
    <p:sldId id="290" r:id="rId27"/>
    <p:sldId id="288" r:id="rId28"/>
    <p:sldId id="289" r:id="rId29"/>
    <p:sldId id="291" r:id="rId30"/>
    <p:sldId id="292" r:id="rId31"/>
    <p:sldId id="294" r:id="rId32"/>
    <p:sldId id="262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2E24"/>
    <a:srgbClr val="FFD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89722" autoAdjust="0"/>
  </p:normalViewPr>
  <p:slideViewPr>
    <p:cSldViewPr>
      <p:cViewPr varScale="1">
        <p:scale>
          <a:sx n="61" d="100"/>
          <a:sy n="61" d="100"/>
        </p:scale>
        <p:origin x="8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165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rmes\wspolne\DAP\WM\PREZENTACJE\2015\prezentacja%202014-2020%20dla%20DP\wykresy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rmes\Pulpit\ktraczewska\Desktop\prezentacja%20wykresy.xls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rmes\Pulpit\ktraczewska\Desktop\prezentacja%20wykresy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oleObject" Target="file:///\\eos\wspolne\DAP\WM\PREZENTACJE\2016\2016-12-05%20fundusze%20europejskie%20w%20Polsce\Nowy%20Arkusz%20programu%20Microsoft%20Excel.xlsx" TargetMode="External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\\eos\wspolne\DAP\WM\PREZENTACJE\2016\2016-12-05%20fundusze%20europejskie%20w%20Polsce\Nowy%20Arkusz%20programu%20Microsoft%20Excel.xlsx" TargetMode="External"/><Relationship Id="rId1" Type="http://schemas.openxmlformats.org/officeDocument/2006/relationships/themeOverride" Target="../theme/themeOverride12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hermes\wspolne\DAP\WM\wewnetrzny\DEKLARACJE%20WYDATK&#211;W%20I%20CERTYFIKACJA\7%20Inne\PREZENTACJA%20Perspektywa%202014-2020\&#347;odki%20na%20dzia&#322;ania.xls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rmes\Pulpit\ktraczewska\Desktop\prezentacja%20wykresy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rmes\Pulpit\ktraczewska\Desktop\prezentacja%20wykresy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rmes\Pulpit\ktraczewska\Desktop\prezentacja%20wykresy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rmes\Pulpit\ktraczewska\Desktop\prezentacja%20wykresy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rmes\Pulpit\ktraczewska\Desktop\prezentacja%20wykresy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rmes\Pulpit\ktraczewska\Desktop\prezentacja%20wykresy.xls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hermes\Pulpit\ktraczewska\Desktop\prezentacja%20wykresy.xls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hermes\Pulpit\ktraczewska\Desktop\prezentacja%20wykresy.xls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depthPercent val="100"/>
      <c:rAngAx val="0"/>
    </c:view3D>
    <c:floor>
      <c:thickness val="0"/>
      <c:spPr>
        <a:noFill/>
        <a:ln w="9525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4268021582507707E-2"/>
          <c:y val="0.22164951487519896"/>
          <c:w val="0.83406345655080605"/>
          <c:h val="0.75806353029596452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1-39DB-4B7A-8227-E9593E586CD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3-39DB-4B7A-8227-E9593E586CD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5-39DB-4B7A-8227-E9593E586CD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7-39DB-4B7A-8227-E9593E586CD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9-39DB-4B7A-8227-E9593E586CD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127000" h="127000"/>
                <a:bevelB w="127000" h="127000"/>
              </a:sp3d>
            </c:spPr>
            <c:extLst>
              <c:ext xmlns:c16="http://schemas.microsoft.com/office/drawing/2014/chart" uri="{C3380CC4-5D6E-409C-BE32-E72D297353CC}">
                <c16:uniqueId val="{0000000B-39DB-4B7A-8227-E9593E586CDC}"/>
              </c:ext>
            </c:extLst>
          </c:dPt>
          <c:dLbls>
            <c:dLbl>
              <c:idx val="0"/>
              <c:layout>
                <c:manualLayout>
                  <c:x val="-0.26372194232087431"/>
                  <c:y val="-0.2923333158153138"/>
                </c:manualLayout>
              </c:layout>
              <c:tx>
                <c:rich>
                  <a:bodyPr rot="0" spcFirstLastPara="1" vertOverflow="ellipsis" vert="horz" wrap="non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>
                        <a:solidFill>
                          <a:schemeClr val="bg1"/>
                        </a:solidFill>
                        <a:latin typeface="+mj-lt"/>
                      </a:rPr>
                      <a:t>T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ransport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III – VI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baseline="0" dirty="0">
                        <a:solidFill>
                          <a:schemeClr val="bg1"/>
                        </a:solidFill>
                      </a:rPr>
                      <a:t>72%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33413792597464"/>
                      <c:h val="0.1773202864016081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9DB-4B7A-8227-E9593E586CDC}"/>
                </c:ext>
              </c:extLst>
            </c:dLbl>
            <c:dLbl>
              <c:idx val="1"/>
              <c:layout>
                <c:manualLayout>
                  <c:x val="0.19100805985979699"/>
                  <c:y val="3.6895347617106805E-2"/>
                </c:manualLayout>
              </c:layout>
              <c:tx>
                <c:rich>
                  <a:bodyPr rot="0" spcFirstLastPara="1" vertOverflow="ellipsis" vert="horz" wrap="non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err="1">
                        <a:solidFill>
                          <a:schemeClr val="bg1"/>
                        </a:solidFill>
                        <a:latin typeface="+mj-lt"/>
                      </a:rPr>
                      <a:t>Ś</a:t>
                    </a:r>
                    <a:r>
                      <a:rPr lang="en-US" dirty="0" err="1">
                        <a:solidFill>
                          <a:schemeClr val="bg1"/>
                        </a:solidFill>
                      </a:rPr>
                      <a:t>rodowisko</a:t>
                    </a:r>
                    <a:r>
                      <a:rPr lang="en-US" dirty="0">
                        <a:solidFill>
                          <a:schemeClr val="bg1"/>
                        </a:solidFill>
                      </a:rPr>
                      <a:t> II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chemeClr val="bg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13%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  <c:ext xmlns:c16="http://schemas.microsoft.com/office/drawing/2014/chart" uri="{C3380CC4-5D6E-409C-BE32-E72D297353CC}">
                  <c16:uniqueId val="{00000003-39DB-4B7A-8227-E9593E586CDC}"/>
                </c:ext>
              </c:extLst>
            </c:dLbl>
            <c:dLbl>
              <c:idx val="2"/>
              <c:layout>
                <c:manualLayout>
                  <c:x val="-5.3768108962167882E-2"/>
                  <c:y val="1.8920231892714346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solidFill>
                          <a:schemeClr val="tx1"/>
                        </a:solidFill>
                        <a:latin typeface="+mj-lt"/>
                      </a:rPr>
                      <a:t>E</a:t>
                    </a:r>
                    <a:r>
                      <a:rPr lang="en-US" dirty="0" err="1">
                        <a:solidFill>
                          <a:schemeClr val="tx1"/>
                        </a:solidFill>
                      </a:rPr>
                      <a:t>nergetyka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 I, VII</a:t>
                    </a:r>
                  </a:p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9DB-4B7A-8227-E9593E586CDC}"/>
                </c:ext>
              </c:extLst>
            </c:dLbl>
            <c:dLbl>
              <c:idx val="3"/>
              <c:layout>
                <c:manualLayout>
                  <c:x val="-7.5472046619888503E-2"/>
                  <c:y val="-3.5236917190974659E-2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>
                        <a:latin typeface="+mj-lt"/>
                      </a:rPr>
                      <a:t>K</a:t>
                    </a:r>
                    <a:r>
                      <a:rPr lang="en-US" dirty="0" err="1"/>
                      <a:t>ultura</a:t>
                    </a:r>
                    <a:r>
                      <a:rPr lang="en-US" dirty="0"/>
                      <a:t> VIII</a:t>
                    </a:r>
                  </a:p>
                  <a:p>
                    <a:r>
                      <a:rPr lang="en-US" dirty="0"/>
                      <a:t>2%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DB-4B7A-8227-E9593E586CDC}"/>
                </c:ext>
              </c:extLst>
            </c:dLbl>
            <c:dLbl>
              <c:idx val="4"/>
              <c:layout>
                <c:manualLayout>
                  <c:x val="9.4956580396711149E-2"/>
                  <c:y val="-3.7442716994322535E-2"/>
                </c:manualLayout>
              </c:layout>
              <c:tx>
                <c:rich>
                  <a:bodyPr rot="0" spcFirstLastPara="1" vertOverflow="ellipsis" vert="horz" wrap="non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  <a:latin typeface="+mj-lt"/>
                      </a:rPr>
                      <a:t>Z</a:t>
                    </a:r>
                    <a:r>
                      <a:rPr lang="en-US" dirty="0">
                        <a:solidFill>
                          <a:schemeClr val="tx1"/>
                        </a:solidFill>
                      </a:rPr>
                      <a:t>drowie IX</a:t>
                    </a:r>
                  </a:p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/>
                      <a:t>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19930555409985892"/>
                      <c:h val="0.11185120930075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9DB-4B7A-8227-E9593E586CDC}"/>
                </c:ext>
              </c:extLst>
            </c:dLbl>
            <c:dLbl>
              <c:idx val="5"/>
              <c:layout>
                <c:manualLayout>
                  <c:x val="0.23626829723322182"/>
                  <c:y val="5.6293758445112594E-3"/>
                </c:manualLayout>
              </c:layout>
              <c:tx>
                <c:rich>
                  <a:bodyPr rot="0" spcFirstLastPara="1" vertOverflow="ellipsis" vert="horz" wrap="non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chemeClr val="tx1"/>
                        </a:solidFill>
                        <a:latin typeface="+mj-lt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dirty="0" err="1">
                        <a:latin typeface="+mj-lt"/>
                      </a:rPr>
                      <a:t>P</a:t>
                    </a:r>
                    <a:r>
                      <a:rPr lang="en-US" dirty="0" err="1"/>
                      <a:t>omoc</a:t>
                    </a:r>
                    <a:r>
                      <a:rPr lang="en-US" dirty="0"/>
                      <a:t> </a:t>
                    </a:r>
                    <a:r>
                      <a:rPr lang="en-US" dirty="0" err="1"/>
                      <a:t>Techniczna</a:t>
                    </a:r>
                    <a:r>
                      <a:rPr lang="en-US" baseline="0" dirty="0"/>
                      <a:t> X</a:t>
                    </a:r>
                    <a:br>
                      <a:rPr lang="en-US" baseline="0" dirty="0"/>
                    </a:br>
                    <a:r>
                      <a:rPr lang="en-US" baseline="0" dirty="0"/>
                      <a:t>1%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1586831022968095"/>
                      <c:h val="0.122005448558094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9DB-4B7A-8227-E9593E586C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non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chemeClr val="tx1"/>
                    </a:solidFill>
                    <a:latin typeface="+mj-lt"/>
                    <a:ea typeface="+mn-ea"/>
                    <a:cs typeface="Times New Roman" panose="02020603050405020304" pitchFamily="18" charset="0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</c:ext>
            </c:extLst>
          </c:dLbls>
          <c:cat>
            <c:strRef>
              <c:f>Arkusz1!$A$1:$A$6</c:f>
              <c:strCache>
                <c:ptCount val="6"/>
                <c:pt idx="0">
                  <c:v>Transport
III,IV,V,VI</c:v>
                </c:pt>
                <c:pt idx="1">
                  <c:v>Środowisko
II</c:v>
                </c:pt>
                <c:pt idx="2">
                  <c:v>Energetyka
 I,VII</c:v>
                </c:pt>
                <c:pt idx="3">
                  <c:v>Kultura
VIII</c:v>
                </c:pt>
                <c:pt idx="4">
                  <c:v>Zdrowie 
IX</c:v>
                </c:pt>
                <c:pt idx="5">
                  <c:v>Pomoc Techniczna 
X</c:v>
                </c:pt>
              </c:strCache>
            </c:strRef>
          </c:cat>
          <c:val>
            <c:numRef>
              <c:f>Arkusz1!$B$1:$B$6</c:f>
              <c:numCache>
                <c:formatCode>0%</c:formatCode>
                <c:ptCount val="6"/>
                <c:pt idx="0">
                  <c:v>0.72000000000000064</c:v>
                </c:pt>
                <c:pt idx="1">
                  <c:v>0.13</c:v>
                </c:pt>
                <c:pt idx="2">
                  <c:v>0.1</c:v>
                </c:pt>
                <c:pt idx="3">
                  <c:v>2.0000000000000052E-2</c:v>
                </c:pt>
                <c:pt idx="4">
                  <c:v>2.0000000000000052E-2</c:v>
                </c:pt>
                <c:pt idx="5">
                  <c:v>1.0000000000000026E-2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9DB-4B7A-8227-E9593E586CD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pPr>
            <a:r>
              <a:rPr lang="pl-PL" sz="1800" b="1" i="0" baseline="0" dirty="0">
                <a:latin typeface="+mj-lt"/>
                <a:cs typeface="Times New Roman" pitchFamily="18" charset="0"/>
              </a:rPr>
              <a:t>Udział środków UE </a:t>
            </a:r>
            <a:br>
              <a:rPr lang="pl-PL" sz="1800" b="1" i="0" baseline="0" dirty="0">
                <a:latin typeface="+mj-lt"/>
                <a:cs typeface="Times New Roman" pitchFamily="18" charset="0"/>
              </a:rPr>
            </a:br>
            <a:r>
              <a:rPr lang="pl-PL" sz="1800" b="1" i="0" baseline="0" dirty="0">
                <a:latin typeface="+mj-lt"/>
                <a:cs typeface="Times New Roman" pitchFamily="18" charset="0"/>
              </a:rPr>
              <a:t>w stosunku do całej alokacji </a:t>
            </a:r>
            <a:r>
              <a:rPr lang="pl-PL" sz="1800" b="1" i="0" baseline="0" dirty="0" err="1">
                <a:latin typeface="+mj-lt"/>
                <a:cs typeface="Times New Roman" pitchFamily="18" charset="0"/>
              </a:rPr>
              <a:t>POIiŚ</a:t>
            </a:r>
            <a:r>
              <a:rPr lang="pl-PL" sz="1800" b="1" i="0" baseline="0" dirty="0">
                <a:latin typeface="+mj-lt"/>
                <a:cs typeface="Times New Roman" pitchFamily="18" charset="0"/>
              </a:rPr>
              <a:t> 2014-2020</a:t>
            </a:r>
            <a:endParaRPr lang="pl-PL" sz="1800" b="0" i="0" baseline="0" dirty="0">
              <a:latin typeface="+mj-lt"/>
              <a:cs typeface="Times New Roman" pitchFamily="18" charset="0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11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'Dotacje poszczególne działania'!$U$59</c:f>
              <c:strCache>
                <c:ptCount val="1"/>
                <c:pt idx="0">
                  <c:v>VI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96C-4A40-8217-B6DB2D2AF29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96C-4A40-8217-B6DB2D2AF295}"/>
              </c:ext>
            </c:extLst>
          </c:dPt>
          <c:dLbls>
            <c:dLbl>
              <c:idx val="0"/>
              <c:layout>
                <c:manualLayout>
                  <c:x val="2.2707444178173698E-2"/>
                  <c:y val="0.1290735880237174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96C-4A40-8217-B6DB2D2AF295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96C-4A40-8217-B6DB2D2AF2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 rtl="0">
                  <a:defRPr lang="pl-PL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'Dotacje poszczególne działania'!$V$59:$W$59</c:f>
              <c:numCache>
                <c:formatCode>0.00%</c:formatCode>
                <c:ptCount val="2"/>
                <c:pt idx="0">
                  <c:v>8.3869733847219755E-2</c:v>
                </c:pt>
                <c:pt idx="1">
                  <c:v>0.9161302661527807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6C-4A40-8217-B6DB2D2AF2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1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4.6504725241538807E-2"/>
          <c:y val="3.1123984283885589E-2"/>
          <c:w val="0.93404920620936205"/>
          <c:h val="0.881734850339382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Arkusz1!$A$1:$A$4</c:f>
              <c:strCache>
                <c:ptCount val="4"/>
                <c:pt idx="0">
                  <c:v>Oś priorytetowa III</c:v>
                </c:pt>
                <c:pt idx="1">
                  <c:v>Oś priorytetowa IV</c:v>
                </c:pt>
                <c:pt idx="2">
                  <c:v>Oś priorytetowa V</c:v>
                </c:pt>
                <c:pt idx="3">
                  <c:v>Oś priorytetowa VI</c:v>
                </c:pt>
              </c:strCache>
            </c:strRef>
          </c:cat>
          <c:val>
            <c:numRef>
              <c:f>Arkusz1!$B$1:$B$4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F1BE-4357-A685-7123B1947872}"/>
            </c:ext>
          </c:extLst>
        </c:ser>
        <c:ser>
          <c:idx val="1"/>
          <c:order val="1"/>
          <c:spPr>
            <a:solidFill>
              <a:schemeClr val="accent3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139700" h="139700"/>
            </a:sp3d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</a:t>
                    </a:r>
                    <a:r>
                      <a:rPr lang="en-US" baseline="0"/>
                      <a:t> 440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BE-4357-A685-7123B19478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Arkusz1!$A$1:$A$4</c:f>
              <c:strCache>
                <c:ptCount val="4"/>
                <c:pt idx="0">
                  <c:v>Oś priorytetowa III</c:v>
                </c:pt>
                <c:pt idx="1">
                  <c:v>Oś priorytetowa IV</c:v>
                </c:pt>
                <c:pt idx="2">
                  <c:v>Oś priorytetowa V</c:v>
                </c:pt>
                <c:pt idx="3">
                  <c:v>Oś priorytetowa VI</c:v>
                </c:pt>
              </c:strCache>
            </c:strRef>
          </c:cat>
          <c:val>
            <c:numRef>
              <c:f>Arkusz1!$C$1:$C$4</c:f>
              <c:numCache>
                <c:formatCode>General</c:formatCode>
                <c:ptCount val="4"/>
                <c:pt idx="0">
                  <c:v>4440</c:v>
                </c:pt>
                <c:pt idx="1">
                  <c:v>697</c:v>
                </c:pt>
                <c:pt idx="2">
                  <c:v>814</c:v>
                </c:pt>
                <c:pt idx="3">
                  <c:v>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1BE-4357-A685-7123B19478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6357360"/>
        <c:axId val="156357752"/>
      </c:barChart>
      <c:catAx>
        <c:axId val="1563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6357752"/>
        <c:crosses val="autoZero"/>
        <c:auto val="1"/>
        <c:lblAlgn val="ctr"/>
        <c:lblOffset val="100"/>
        <c:noMultiLvlLbl val="0"/>
      </c:catAx>
      <c:valAx>
        <c:axId val="156357752"/>
        <c:scaling>
          <c:orientation val="minMax"/>
          <c:max val="6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6357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Arkusz1!$A$32:$A$35</c:f>
              <c:strCache>
                <c:ptCount val="4"/>
                <c:pt idx="0">
                  <c:v>Oś priorytetowa III</c:v>
                </c:pt>
                <c:pt idx="1">
                  <c:v>Oś priorytetowa IV</c:v>
                </c:pt>
                <c:pt idx="2">
                  <c:v>Oś priorytetowa V</c:v>
                </c:pt>
                <c:pt idx="3">
                  <c:v>Oś priorytetowa VI</c:v>
                </c:pt>
              </c:strCache>
            </c:strRef>
          </c:cat>
          <c:val>
            <c:numRef>
              <c:f>Arkusz1!$B$32:$B$35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89F7-40B0-A239-9F5E2A53FE3F}"/>
            </c:ext>
          </c:extLst>
        </c:ser>
        <c:ser>
          <c:idx val="1"/>
          <c:order val="1"/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solidFill>
                <a:schemeClr val="accent3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2-89F7-40B0-A239-9F5E2A53FE3F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4-89F7-40B0-A239-9F5E2A53FE3F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6-89F7-40B0-A239-9F5E2A53FE3F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139700" h="139700"/>
              </a:sp3d>
            </c:spPr>
            <c:extLst>
              <c:ext xmlns:c16="http://schemas.microsoft.com/office/drawing/2014/chart" uri="{C3380CC4-5D6E-409C-BE32-E72D297353CC}">
                <c16:uniqueId val="{00000008-89F7-40B0-A239-9F5E2A53FE3F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5 487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9F7-40B0-A239-9F5E2A53FE3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1 162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9F7-40B0-A239-9F5E2A53FE3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1 029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9F7-40B0-A239-9F5E2A53FE3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1 708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89F7-40B0-A239-9F5E2A53FE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Arkusz1!$A$32:$A$35</c:f>
              <c:strCache>
                <c:ptCount val="4"/>
                <c:pt idx="0">
                  <c:v>Oś priorytetowa III</c:v>
                </c:pt>
                <c:pt idx="1">
                  <c:v>Oś priorytetowa IV</c:v>
                </c:pt>
                <c:pt idx="2">
                  <c:v>Oś priorytetowa V</c:v>
                </c:pt>
                <c:pt idx="3">
                  <c:v>Oś priorytetowa VI</c:v>
                </c:pt>
              </c:strCache>
            </c:strRef>
          </c:cat>
          <c:val>
            <c:numRef>
              <c:f>Arkusz1!$C$32:$C$35</c:f>
              <c:numCache>
                <c:formatCode>General</c:formatCode>
                <c:ptCount val="4"/>
                <c:pt idx="0">
                  <c:v>5487</c:v>
                </c:pt>
                <c:pt idx="1">
                  <c:v>1162</c:v>
                </c:pt>
                <c:pt idx="2">
                  <c:v>1029</c:v>
                </c:pt>
                <c:pt idx="3">
                  <c:v>1708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9F7-40B0-A239-9F5E2A53FE3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56358536"/>
        <c:axId val="156358928"/>
      </c:barChart>
      <c:catAx>
        <c:axId val="156358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6358928"/>
        <c:crosses val="autoZero"/>
        <c:auto val="1"/>
        <c:lblAlgn val="ctr"/>
        <c:lblOffset val="100"/>
        <c:noMultiLvlLbl val="0"/>
      </c:catAx>
      <c:valAx>
        <c:axId val="156358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56358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pl-PL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649679950091016E-2"/>
          <c:y val="0"/>
          <c:w val="0.79548026359581969"/>
          <c:h val="1"/>
        </c:manualLayout>
      </c:layout>
      <c:pie3DChart>
        <c:varyColors val="1"/>
        <c:ser>
          <c:idx val="0"/>
          <c:order val="0"/>
          <c:explosion val="19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BB8B-47AE-B456-F0AE2B073B6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BB8B-47AE-B456-F0AE2B073B6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b="1" dirty="0"/>
                      <a:t>17% </a:t>
                    </a:r>
                  </a:p>
                  <a:p>
                    <a:r>
                      <a:rPr lang="en-US" b="1" dirty="0"/>
                      <a:t>330 mln</a:t>
                    </a:r>
                    <a:r>
                      <a:rPr lang="en-US" b="1" baseline="0" dirty="0"/>
                      <a:t> </a:t>
                    </a:r>
                    <a:r>
                      <a:rPr lang="en-US" b="1" dirty="0"/>
                      <a:t>EUR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8B-47AE-B456-F0AE2B073B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Times New Roman" pitchFamily="18" charset="0"/>
                  </a:defRPr>
                </a:pPr>
                <a:endParaRPr lang="pl-PL"/>
              </a:p>
            </c:txPr>
            <c:dLblPos val="bestFi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PW!$B$64:$B$65</c:f>
              <c:strCache>
                <c:ptCount val="2"/>
                <c:pt idx="0">
                  <c:v>Działanie 3.1
Infrastruktura kolejowa</c:v>
                </c:pt>
                <c:pt idx="1">
                  <c:v>Pozostała alokacja w ramach PO PW 2014-2020</c:v>
                </c:pt>
              </c:strCache>
            </c:strRef>
          </c:cat>
          <c:val>
            <c:numRef>
              <c:f>PW!$C$64:$C$65</c:f>
              <c:numCache>
                <c:formatCode>0.00%</c:formatCode>
                <c:ptCount val="2"/>
                <c:pt idx="0">
                  <c:v>0.16520000000000001</c:v>
                </c:pt>
                <c:pt idx="1">
                  <c:v>0.83480000000000065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8B-47AE-B456-F0AE2B073B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5392064914097991E-2"/>
          <c:y val="0.13102904791567516"/>
          <c:w val="0.95471341116306019"/>
          <c:h val="0.437103896035723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'Dotacje poszczególne działania'!$K$2</c:f>
              <c:strCache>
                <c:ptCount val="1"/>
                <c:pt idx="0">
                  <c:v>Kwota w Euro przeznaczona na POIiŚ 2014-2020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740595574717472E-2"/>
                  <c:y val="-0.27777583358996638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defRPr lang="en-US" sz="18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itchFamily="18" charset="0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itchFamily="18" charset="0"/>
                      </a:rPr>
                      <a:t>9 532 mln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E9-46B4-BB7F-8146BEE905C7}"/>
                </c:ext>
              </c:extLst>
            </c:dLbl>
            <c:dLbl>
              <c:idx val="1"/>
              <c:layout>
                <c:manualLayout>
                  <c:x val="1.4814711124798194E-2"/>
                  <c:y val="-0.1694432584898796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Times New Roman" pitchFamily="18" charset="0"/>
                      </a:rPr>
                      <a:t>2 970 </a:t>
                    </a:r>
                    <a:r>
                      <a:rPr lang="en-US" dirty="0"/>
                      <a:t>mln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E9-46B4-BB7F-8146BEE905C7}"/>
                </c:ext>
              </c:extLst>
            </c:dLbl>
            <c:dLbl>
              <c:idx val="2"/>
              <c:layout>
                <c:manualLayout>
                  <c:x val="1.9259124462237667E-2"/>
                  <c:y val="-0.17499877516167878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latin typeface="+mn-lt"/>
                        <a:cs typeface="Times New Roman" pitchFamily="18" charset="0"/>
                      </a:rPr>
                      <a:t>5</a:t>
                    </a:r>
                    <a:r>
                      <a:rPr lang="en-US" dirty="0">
                        <a:latin typeface="+mn-lt"/>
                      </a:rPr>
                      <a:t> 010 </a:t>
                    </a:r>
                    <a:r>
                      <a:rPr lang="en-US" dirty="0"/>
                      <a:t>mln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E9-46B4-BB7F-8146BEE905C7}"/>
                </c:ext>
              </c:extLst>
            </c:dLbl>
            <c:dLbl>
              <c:idx val="3"/>
              <c:layout>
                <c:manualLayout>
                  <c:x val="2.8147951137116566E-2"/>
                  <c:y val="-0.16388774181808002"/>
                </c:manualLayout>
              </c:layout>
              <c:tx>
                <c:rich>
                  <a:bodyPr rot="0" vert="horz"/>
                  <a:lstStyle/>
                  <a:p>
                    <a:pPr>
                      <a:defRPr>
                        <a:latin typeface="+mn-lt"/>
                      </a:defRPr>
                    </a:pPr>
                    <a:r>
                      <a:rPr lang="en-US" dirty="0">
                        <a:latin typeface="+mn-lt"/>
                        <a:cs typeface="Times New Roman" pitchFamily="18" charset="0"/>
                      </a:rPr>
                      <a:t>2</a:t>
                    </a:r>
                    <a:r>
                      <a:rPr lang="en-US" dirty="0">
                        <a:latin typeface="+mn-lt"/>
                      </a:rPr>
                      <a:t> 299 mln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E9-46B4-BB7F-8146BEE905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'Dotacje poszczególne działania'!$J$3:$J$6</c:f>
              <c:strCache>
                <c:ptCount val="4"/>
                <c:pt idx="0">
                  <c:v>Oś III Rozwój sieci drogowej TEN-T i transportu multimodalnego
</c:v>
                </c:pt>
                <c:pt idx="1">
                  <c:v>Oś IV Infrastruktura drogowa dla miast
</c:v>
                </c:pt>
                <c:pt idx="2">
                  <c:v>Oś V Rozwój transportu kolejowego w Polsce
</c:v>
                </c:pt>
                <c:pt idx="3">
                  <c:v>Oś VI Rozwój niskoemisyjnego transportu zbiorowego w miastach
</c:v>
                </c:pt>
              </c:strCache>
            </c:strRef>
          </c:cat>
          <c:val>
            <c:numRef>
              <c:f>'Dotacje poszczególne działania'!$K$3:$K$6</c:f>
              <c:numCache>
                <c:formatCode>#,##0.00_);\(#,##0.00\)</c:formatCode>
                <c:ptCount val="4"/>
                <c:pt idx="0">
                  <c:v>9532376880</c:v>
                </c:pt>
                <c:pt idx="1">
                  <c:v>2970306179</c:v>
                </c:pt>
                <c:pt idx="2">
                  <c:v>5009700000</c:v>
                </c:pt>
                <c:pt idx="3">
                  <c:v>2299183655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AE9-46B4-BB7F-8146BEE905C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154896480"/>
        <c:axId val="154898912"/>
        <c:axId val="0"/>
      </c:bar3DChart>
      <c:catAx>
        <c:axId val="15489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>
                <a:solidFill>
                  <a:schemeClr val="tx1"/>
                </a:solidFill>
              </a:defRPr>
            </a:pPr>
            <a:endParaRPr lang="pl-PL"/>
          </a:p>
        </c:txPr>
        <c:crossAx val="154898912"/>
        <c:crosses val="autoZero"/>
        <c:auto val="1"/>
        <c:lblAlgn val="ctr"/>
        <c:lblOffset val="100"/>
        <c:noMultiLvlLbl val="0"/>
      </c:catAx>
      <c:valAx>
        <c:axId val="154898912"/>
        <c:scaling>
          <c:orientation val="minMax"/>
        </c:scaling>
        <c:delete val="1"/>
        <c:axPos val="l"/>
        <c:numFmt formatCode="#,##0.00_);\(#,##0.00\)" sourceLinked="1"/>
        <c:majorTickMark val="out"/>
        <c:minorTickMark val="none"/>
        <c:tickLblPos val="none"/>
        <c:crossAx val="154896480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8.0197747230698876E-2"/>
          <c:y val="0.87045235028976176"/>
          <c:w val="0.74161872299523135"/>
          <c:h val="8.3807156205380928E-2"/>
        </c:manualLayout>
      </c:layout>
      <c:overlay val="0"/>
      <c:txPr>
        <a:bodyPr/>
        <a:lstStyle/>
        <a:p>
          <a:pPr>
            <a:defRPr sz="2000" b="1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/>
            </a:pPr>
            <a:r>
              <a:rPr lang="pl-PL" sz="1800" dirty="0"/>
              <a:t>Alokacja środków UE (w Euro) </a:t>
            </a:r>
          </a:p>
          <a:p>
            <a:pPr>
              <a:defRPr/>
            </a:pPr>
            <a:r>
              <a:rPr lang="pl-PL" sz="1800" dirty="0"/>
              <a:t>przeznaczonych na działania III osi priorytetowej</a:t>
            </a:r>
            <a:r>
              <a:rPr lang="pl-PL" sz="1800" baseline="0" dirty="0"/>
              <a:t> </a:t>
            </a:r>
            <a:r>
              <a:rPr lang="pl-PL" sz="1800" dirty="0" err="1"/>
              <a:t>POIiŚ</a:t>
            </a:r>
            <a:r>
              <a:rPr lang="pl-PL" sz="1800" dirty="0"/>
              <a:t> 2014-2020 </a:t>
            </a:r>
            <a:endParaRPr lang="en-US" sz="1800" dirty="0"/>
          </a:p>
        </c:rich>
      </c:tx>
      <c:layout>
        <c:manualLayout>
          <c:xMode val="edge"/>
          <c:yMode val="edge"/>
          <c:x val="0.24750566710382743"/>
          <c:y val="1.350891631097514E-3"/>
        </c:manualLayout>
      </c:layout>
      <c:overlay val="0"/>
    </c:title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'Dotacje poszczególne działania'!$B$26</c:f>
              <c:strCache>
                <c:ptCount val="1"/>
                <c:pt idx="0">
                  <c:v>Kwota  w Euro przeznaczona na POIiŚ 2014-2020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770199058505791E-2"/>
                  <c:y val="-0.27505358620753789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defRPr lang="pl-PL" sz="12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0" i="0" u="none" strike="noStrike" kern="1200" baseline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rPr>
                      <a:t>8 150 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48D-4FB9-95A0-19FEFF624B95}"/>
                </c:ext>
              </c:extLst>
            </c:dLbl>
            <c:dLbl>
              <c:idx val="1"/>
              <c:layout>
                <c:manualLayout>
                  <c:x val="2.6971520607175389E-2"/>
                  <c:y val="-0.10689421625425063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defRPr lang="pl-PL" sz="1200" b="0" i="0" u="none" strike="noStrike" kern="1200" baseline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0" i="0" u="none" strike="noStrike" kern="1200" baseline="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rPr>
                      <a:t>1 382</a:t>
                    </a: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8D-4FB9-95A0-19FEFF624B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Ctr="0"/>
              <a:lstStyle/>
              <a:p>
                <a:pPr algn="ctr" rtl="0">
                  <a:defRPr lang="pl-PL"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'Dotacje poszczególne działania'!$A$27:$A$28</c:f>
              <c:strCache>
                <c:ptCount val="2"/>
                <c:pt idx="0">
                  <c:v>3.1</c:v>
                </c:pt>
                <c:pt idx="1">
                  <c:v>3.2</c:v>
                </c:pt>
              </c:strCache>
            </c:strRef>
          </c:cat>
          <c:val>
            <c:numRef>
              <c:f>'Dotacje poszczególne działania'!$B$27:$B$28</c:f>
              <c:numCache>
                <c:formatCode>#,##0.00_ ;\-#,##0.00\ </c:formatCode>
                <c:ptCount val="2"/>
                <c:pt idx="0">
                  <c:v>8150115200</c:v>
                </c:pt>
                <c:pt idx="1">
                  <c:v>1382261680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8D-4FB9-95A0-19FEFF624B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4910344"/>
        <c:axId val="155406144"/>
        <c:axId val="0"/>
      </c:bar3DChart>
      <c:catAx>
        <c:axId val="154910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55406144"/>
        <c:crosses val="autoZero"/>
        <c:auto val="1"/>
        <c:lblAlgn val="ctr"/>
        <c:lblOffset val="100"/>
        <c:noMultiLvlLbl val="0"/>
      </c:catAx>
      <c:valAx>
        <c:axId val="155406144"/>
        <c:scaling>
          <c:orientation val="minMax"/>
        </c:scaling>
        <c:delete val="1"/>
        <c:axPos val="l"/>
        <c:majorGridlines/>
        <c:numFmt formatCode="#,##0.00_ ;\-#,##0.00\ " sourceLinked="1"/>
        <c:majorTickMark val="out"/>
        <c:minorTickMark val="none"/>
        <c:tickLblPos val="none"/>
        <c:crossAx val="1549103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2000"/>
            </a:pPr>
            <a:r>
              <a:rPr lang="pl-PL" sz="1800" dirty="0"/>
              <a:t>Udział środków UE w stosunku do całej alokacji </a:t>
            </a:r>
          </a:p>
          <a:p>
            <a:pPr>
              <a:defRPr sz="2000"/>
            </a:pPr>
            <a:r>
              <a:rPr lang="pl-PL" sz="1800" dirty="0" err="1"/>
              <a:t>POIiŚ</a:t>
            </a:r>
            <a:r>
              <a:rPr lang="pl-PL" sz="1800" dirty="0"/>
              <a:t> 2014-2020</a:t>
            </a:r>
            <a:endParaRPr lang="en-US" sz="1800" dirty="0"/>
          </a:p>
        </c:rich>
      </c:tx>
      <c:layout>
        <c:manualLayout>
          <c:xMode val="edge"/>
          <c:yMode val="edge"/>
          <c:x val="0.19267325383223829"/>
          <c:y val="4.6412971658119917E-3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6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304293600740095E-3"/>
          <c:y val="0.50803529140037074"/>
          <c:w val="0.89592732711517464"/>
          <c:h val="0.40935071541758533"/>
        </c:manualLayout>
      </c:layout>
      <c:pie3DChart>
        <c:varyColors val="1"/>
        <c:ser>
          <c:idx val="0"/>
          <c:order val="0"/>
          <c:tx>
            <c:strRef>
              <c:f>'Dotacje poszczególne działania'!$U$32</c:f>
              <c:strCache>
                <c:ptCount val="1"/>
                <c:pt idx="0">
                  <c:v>III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1A7-4E07-A8B8-3E88C9E8A7A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1A7-4E07-A8B8-3E88C9E8A7AB}"/>
              </c:ext>
            </c:extLst>
          </c:dPt>
          <c:dLbls>
            <c:dLbl>
              <c:idx val="0"/>
              <c:layout>
                <c:manualLayout>
                  <c:x val="1.640476922372567E-2"/>
                  <c:y val="4.609904455060533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35%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1A7-4E07-A8B8-3E88C9E8A7A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1A7-4E07-A8B8-3E88C9E8A7A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 anchorCtr="0"/>
              <a:lstStyle/>
              <a:p>
                <a:pPr algn="ctr" rtl="0">
                  <a:defRPr lang="pl-PL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'Dotacje poszczególne działania'!$V$32:$W$32</c:f>
              <c:numCache>
                <c:formatCode>0.00%</c:formatCode>
                <c:ptCount val="2"/>
                <c:pt idx="0">
                  <c:v>0.34772251016937439</c:v>
                </c:pt>
                <c:pt idx="1">
                  <c:v>0.6522774898306275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A7-4E07-A8B8-3E88C9E8A7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>
          <a:latin typeface="+mj-lt"/>
          <a:cs typeface="Times New Roman" pitchFamily="18" charset="0"/>
        </a:defRPr>
      </a:pPr>
      <a:endParaRPr lang="pl-P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600"/>
            </a:pPr>
            <a:r>
              <a:rPr lang="pl-PL" sz="1800" dirty="0"/>
              <a:t>Alokacja środków UE (w Euro) przeznaczonych na działania IV osi priorytetowej </a:t>
            </a:r>
            <a:r>
              <a:rPr lang="pl-PL" sz="1800" dirty="0" err="1"/>
              <a:t>POIiŚ</a:t>
            </a:r>
            <a:r>
              <a:rPr lang="pl-PL" sz="1800" dirty="0"/>
              <a:t> 2014-2020 </a:t>
            </a:r>
          </a:p>
        </c:rich>
      </c:tx>
      <c:layout>
        <c:manualLayout>
          <c:xMode val="edge"/>
          <c:yMode val="edge"/>
          <c:x val="0.28489391573635009"/>
          <c:y val="2.0766471956949997E-3"/>
        </c:manualLayout>
      </c:layout>
      <c:overlay val="0"/>
    </c:title>
    <c:autoTitleDeleted val="0"/>
    <c:view3D>
      <c:rotX val="10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6305647475831493E-2"/>
          <c:y val="0.20881130578605514"/>
          <c:w val="0.87159247003222451"/>
          <c:h val="0.682133714407319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'Dotacje poszczególne działania'!$B$31</c:f>
              <c:strCache>
                <c:ptCount val="1"/>
                <c:pt idx="0">
                  <c:v>Kwota  w Euro przeznaczona na POIiŚ 2014-2020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8559452397494198E-2"/>
                  <c:y val="-0.27966121917596026"/>
                </c:manualLayout>
              </c:layout>
              <c:tx>
                <c:rich>
                  <a:bodyPr rot="0" vert="horz"/>
                  <a:lstStyle/>
                  <a:p>
                    <a:pPr>
                      <a:defRPr sz="1200"/>
                    </a:pPr>
                    <a:r>
                      <a:rPr lang="en-US" sz="1200" dirty="0"/>
                      <a:t>1 188     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62-4EB4-9E7C-86CD8CF3C72A}"/>
                </c:ext>
              </c:extLst>
            </c:dLbl>
            <c:dLbl>
              <c:idx val="1"/>
              <c:layout>
                <c:manualLayout>
                  <c:x val="3.6302209793926794E-2"/>
                  <c:y val="-0.33600785358747337"/>
                </c:manualLayout>
              </c:layout>
              <c:tx>
                <c:rich>
                  <a:bodyPr rot="0" vert="horz" anchorCtr="0"/>
                  <a:lstStyle/>
                  <a:p>
                    <a:pPr algn="ctr" rtl="0">
                      <a:defRPr lang="en-US" sz="1200" b="0" i="0" u="none" strike="noStrike" kern="1200" baseline="0" dirty="0" smtClean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0" i="0" u="none" strike="noStrike" kern="1200" baseline="0" dirty="0">
                        <a:solidFill>
                          <a:prstClr val="black"/>
                        </a:solidFill>
                        <a:latin typeface="+mn-lt"/>
                        <a:ea typeface="+mn-ea"/>
                        <a:cs typeface="+mn-cs"/>
                      </a:rPr>
                      <a:t>1 782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62-4EB4-9E7C-86CD8CF3C7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0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'Dotacje poszczególne działania'!$A$32:$A$33</c:f>
              <c:strCache>
                <c:ptCount val="2"/>
                <c:pt idx="0">
                  <c:v>4.1</c:v>
                </c:pt>
                <c:pt idx="1">
                  <c:v>4.2</c:v>
                </c:pt>
              </c:strCache>
            </c:strRef>
          </c:cat>
          <c:val>
            <c:numRef>
              <c:f>'Dotacje poszczególne działania'!$B$32:$B$33</c:f>
              <c:numCache>
                <c:formatCode>#,##0.00_ ;\-#,##0.00\ </c:formatCode>
                <c:ptCount val="2"/>
                <c:pt idx="0">
                  <c:v>1188122472</c:v>
                </c:pt>
                <c:pt idx="1">
                  <c:v>1782183707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62-4EB4-9E7C-86CD8CF3C7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526648"/>
        <c:axId val="155527032"/>
        <c:axId val="0"/>
      </c:bar3DChart>
      <c:catAx>
        <c:axId val="155526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55527032"/>
        <c:crosses val="autoZero"/>
        <c:auto val="1"/>
        <c:lblAlgn val="ctr"/>
        <c:lblOffset val="100"/>
        <c:noMultiLvlLbl val="0"/>
      </c:catAx>
      <c:valAx>
        <c:axId val="155527032"/>
        <c:scaling>
          <c:orientation val="minMax"/>
        </c:scaling>
        <c:delete val="1"/>
        <c:axPos val="l"/>
        <c:majorGridlines/>
        <c:numFmt formatCode="#,##0.00_ ;\-#,##0.00\ " sourceLinked="1"/>
        <c:majorTickMark val="out"/>
        <c:minorTickMark val="none"/>
        <c:tickLblPos val="none"/>
        <c:crossAx val="155526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pl-PL" sz="1400" b="0" i="0" u="none" strike="noStrike" kern="1200" baseline="0">
                <a:solidFill>
                  <a:sysClr val="windowText" lastClr="000000"/>
                </a:solidFill>
                <a:latin typeface="+mj-lt"/>
                <a:ea typeface="+mn-ea"/>
                <a:cs typeface="Times New Roman" pitchFamily="18" charset="0"/>
              </a:defRPr>
            </a:pPr>
            <a:r>
              <a:rPr lang="pl-PL" sz="1800" b="1" i="0" baseline="0" dirty="0">
                <a:latin typeface="+mj-lt"/>
              </a:rPr>
              <a:t>Udział środków UE w stosunku do całej alokacji </a:t>
            </a:r>
            <a:r>
              <a:rPr lang="pl-PL" sz="1800" b="1" i="0" baseline="0" dirty="0" err="1">
                <a:latin typeface="+mj-lt"/>
              </a:rPr>
              <a:t>POIiŚ</a:t>
            </a:r>
            <a:r>
              <a:rPr lang="pl-PL" sz="1800" b="1" i="0" baseline="0" dirty="0">
                <a:latin typeface="+mj-lt"/>
              </a:rPr>
              <a:t> 2014-2020</a:t>
            </a:r>
            <a:endParaRPr lang="pl-PL" sz="1800" dirty="0">
              <a:latin typeface="+mj-lt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468456561328041"/>
          <c:y val="0.12577609980985915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120"/>
      <c:rAngAx val="0"/>
      <c:perspective val="5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846303296979954E-2"/>
          <c:y val="0.49285901379051505"/>
          <c:w val="0.89927224814983553"/>
          <c:h val="0.49880742463513905"/>
        </c:manualLayout>
      </c:layout>
      <c:pie3DChart>
        <c:varyColors val="1"/>
        <c:ser>
          <c:idx val="0"/>
          <c:order val="0"/>
          <c:tx>
            <c:strRef>
              <c:f>'Dotacje poszczególne działania'!$U$41</c:f>
              <c:strCache>
                <c:ptCount val="1"/>
                <c:pt idx="0">
                  <c:v>IV</c:v>
                </c:pt>
              </c:strCache>
            </c:strRef>
          </c:tx>
          <c:explosion val="13"/>
          <c:dPt>
            <c:idx val="0"/>
            <c:bubble3D val="0"/>
            <c:explosion val="69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1C86-41E8-B183-2906BE18C06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1C86-41E8-B183-2906BE18C06E}"/>
              </c:ext>
            </c:extLst>
          </c:dPt>
          <c:dLbls>
            <c:dLbl>
              <c:idx val="0"/>
              <c:layout>
                <c:manualLayout>
                  <c:x val="7.3635331297873474E-2"/>
                  <c:y val="1.5989260547443315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/>
                      <a:t>11</a:t>
                    </a:r>
                    <a:r>
                      <a:rPr lang="en-US" b="1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C86-41E8-B183-2906BE18C06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C86-41E8-B183-2906BE18C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lang="pl-PL" sz="14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'Dotacje poszczególne działania'!$V$41:$W$41</c:f>
              <c:numCache>
                <c:formatCode>0.00%</c:formatCode>
                <c:ptCount val="2"/>
                <c:pt idx="0">
                  <c:v>0.1083509741101923</c:v>
                </c:pt>
                <c:pt idx="1">
                  <c:v>0.89164902588980965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C86-41E8-B183-2906BE18C06E}"/>
            </c:ext>
          </c:extLst>
        </c:ser>
        <c:ser>
          <c:idx val="1"/>
          <c:order val="1"/>
          <c:tx>
            <c:strRef>
              <c:f>'Dotacje poszczególne działania'!$U$41</c:f>
              <c:strCache>
                <c:ptCount val="1"/>
                <c:pt idx="0">
                  <c:v>IV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1C86-41E8-B183-2906BE18C06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1C86-41E8-B183-2906BE18C06E}"/>
              </c:ext>
            </c:extLst>
          </c:dPt>
          <c:val>
            <c:numRef>
              <c:f>'Dotacje poszczególne działania'!$V$41:$W$41</c:f>
              <c:numCache>
                <c:formatCode>0.00%</c:formatCode>
                <c:ptCount val="2"/>
                <c:pt idx="0">
                  <c:v>0.1083509741101923</c:v>
                </c:pt>
                <c:pt idx="1">
                  <c:v>0.89164902588980965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1C86-41E8-B183-2906BE18C06E}"/>
            </c:ext>
          </c:extLst>
        </c:ser>
        <c:ser>
          <c:idx val="2"/>
          <c:order val="2"/>
          <c:tx>
            <c:strRef>
              <c:f>'Dotacje poszczególne działania'!$U$41</c:f>
              <c:strCache>
                <c:ptCount val="1"/>
                <c:pt idx="0">
                  <c:v>IV</c:v>
                </c:pt>
              </c:strCache>
            </c:strRef>
          </c:tx>
          <c:dPt>
            <c:idx val="0"/>
            <c:bubble3D val="0"/>
            <c:explosion val="9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1C86-41E8-B183-2906BE18C06E}"/>
              </c:ext>
            </c:extLst>
          </c:dPt>
          <c:dPt>
            <c:idx val="1"/>
            <c:bubble3D val="0"/>
            <c:explosion val="46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1C86-41E8-B183-2906BE18C06E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lang="pl-PL" sz="1400" b="1" i="0" u="none" strike="noStrike" kern="1200" baseline="0">
                      <a:solidFill>
                        <a:sysClr val="windowText" lastClr="000000"/>
                      </a:solidFill>
                      <a:latin typeface="Arial" pitchFamily="34" charset="0"/>
                      <a:ea typeface="+mn-ea"/>
                      <a:cs typeface="Arial" pitchFamily="34" charset="0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C86-41E8-B183-2906BE18C06E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C86-41E8-B183-2906BE18C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pl-PL"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val>
            <c:numRef>
              <c:f>'Dotacje poszczególne działania'!$V$41:$W$41</c:f>
              <c:numCache>
                <c:formatCode>0.00%</c:formatCode>
                <c:ptCount val="2"/>
                <c:pt idx="0">
                  <c:v>0.1083509741101923</c:v>
                </c:pt>
                <c:pt idx="1">
                  <c:v>0.89164902588980965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C86-41E8-B183-2906BE18C06E}"/>
            </c:ext>
          </c:extLst>
        </c:ser>
        <c:ser>
          <c:idx val="3"/>
          <c:order val="3"/>
          <c:tx>
            <c:strRef>
              <c:f>'Dotacje poszczególne działania'!$U$40</c:f>
              <c:strCache>
                <c:ptCount val="1"/>
                <c:pt idx="0">
                  <c:v>Oś priorytetowa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0-1C86-41E8-B183-2906BE18C06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2-1C86-41E8-B183-2906BE18C06E}"/>
              </c:ext>
            </c:extLst>
          </c:dPt>
          <c:val>
            <c:numRef>
              <c:f>'Dotacje poszczególne działania'!$V$40:$W$40</c:f>
              <c:numCache>
                <c:formatCode>General</c:formatCode>
                <c:ptCount val="2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C86-41E8-B183-2906BE18C06E}"/>
            </c:ext>
          </c:extLst>
        </c:ser>
        <c:ser>
          <c:idx val="4"/>
          <c:order val="4"/>
          <c:tx>
            <c:strRef>
              <c:f>'Dotacje poszczególne działania'!$U$41</c:f>
              <c:strCache>
                <c:ptCount val="1"/>
                <c:pt idx="0">
                  <c:v>IV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1C86-41E8-B183-2906BE18C06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1C86-41E8-B183-2906BE18C06E}"/>
              </c:ext>
            </c:extLst>
          </c:dPt>
          <c:val>
            <c:numRef>
              <c:f>'Dotacje poszczególne działania'!$V$41:$W$41</c:f>
              <c:numCache>
                <c:formatCode>0.00%</c:formatCode>
                <c:ptCount val="2"/>
                <c:pt idx="0">
                  <c:v>0.1083509741101923</c:v>
                </c:pt>
                <c:pt idx="1">
                  <c:v>0.89164902588980965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C86-41E8-B183-2906BE18C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 algn="ctr">
        <a:defRPr lang="pl-PL" sz="1000" b="0" i="0" u="none" strike="noStrike" kern="1200" baseline="0">
          <a:solidFill>
            <a:sysClr val="windowText" lastClr="000000"/>
          </a:solidFill>
          <a:latin typeface="+mn-lt"/>
          <a:ea typeface="+mn-ea"/>
          <a:cs typeface="+mn-cs"/>
        </a:defRPr>
      </a:pPr>
      <a:endParaRPr lang="pl-PL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1800"/>
            </a:pPr>
            <a:r>
              <a:rPr lang="en-US" sz="1800" dirty="0" err="1"/>
              <a:t>Alokacja</a:t>
            </a:r>
            <a:r>
              <a:rPr lang="en-US" sz="1800" dirty="0"/>
              <a:t> </a:t>
            </a:r>
            <a:r>
              <a:rPr lang="en-US" sz="1800" dirty="0" err="1"/>
              <a:t>środków</a:t>
            </a:r>
            <a:r>
              <a:rPr lang="en-US" sz="1800" dirty="0"/>
              <a:t> UE (w Euro) </a:t>
            </a:r>
            <a:endParaRPr lang="pl-PL" sz="1800" dirty="0"/>
          </a:p>
          <a:p>
            <a:pPr>
              <a:defRPr sz="1800"/>
            </a:pPr>
            <a:r>
              <a:rPr lang="pl-PL" sz="1800" dirty="0"/>
              <a:t>p</a:t>
            </a:r>
            <a:r>
              <a:rPr lang="en-US" sz="1800" dirty="0" err="1"/>
              <a:t>rzeznaczonych</a:t>
            </a:r>
            <a:r>
              <a:rPr lang="pl-PL" sz="1800" baseline="0" dirty="0"/>
              <a:t> </a:t>
            </a:r>
            <a:r>
              <a:rPr lang="en-US" sz="1800" dirty="0" err="1"/>
              <a:t>na</a:t>
            </a:r>
            <a:r>
              <a:rPr lang="pl-PL" sz="1800" dirty="0"/>
              <a:t> działania</a:t>
            </a:r>
            <a:r>
              <a:rPr lang="en-US" sz="1800" dirty="0"/>
              <a:t> </a:t>
            </a:r>
            <a:r>
              <a:rPr lang="pl-PL" sz="1800" dirty="0"/>
              <a:t>V osi</a:t>
            </a:r>
            <a:r>
              <a:rPr lang="en-US" sz="1800" dirty="0"/>
              <a:t> </a:t>
            </a:r>
            <a:r>
              <a:rPr lang="en-US" sz="1800" dirty="0" err="1"/>
              <a:t>prioryteto</a:t>
            </a:r>
            <a:r>
              <a:rPr lang="pl-PL" sz="1800" dirty="0" err="1"/>
              <a:t>wej</a:t>
            </a:r>
            <a:r>
              <a:rPr lang="en-US" sz="1800" dirty="0"/>
              <a:t> </a:t>
            </a:r>
            <a:r>
              <a:rPr lang="en-US" sz="1800" dirty="0" err="1"/>
              <a:t>POIiŚ</a:t>
            </a:r>
            <a:r>
              <a:rPr lang="en-US" sz="1800" dirty="0"/>
              <a:t> 2014-2020 </a:t>
            </a:r>
          </a:p>
        </c:rich>
      </c:tx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'Dotacje poszczególne działania'!$B$35</c:f>
              <c:strCache>
                <c:ptCount val="1"/>
                <c:pt idx="0">
                  <c:v>Kwota  w Euro przeznaczona na POIiŚ 2014-2020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D94D-43B1-9F0E-67A9E1447C76}"/>
              </c:ext>
            </c:extLst>
          </c:dPt>
          <c:dPt>
            <c:idx val="1"/>
            <c:invertIfNegative val="0"/>
            <c:bubble3D val="0"/>
            <c:spPr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3-D94D-43B1-9F0E-67A9E1447C76}"/>
              </c:ext>
            </c:extLst>
          </c:dPt>
          <c:dLbls>
            <c:dLbl>
              <c:idx val="0"/>
              <c:layout>
                <c:manualLayout>
                  <c:x val="4.3170356836316634E-2"/>
                  <c:y val="-0.32357063578523965"/>
                </c:manualLayout>
              </c:layout>
              <c:tx>
                <c:rich>
                  <a:bodyPr rot="0" vert="horz" anchorCtr="0"/>
                  <a:lstStyle/>
                  <a:p>
                    <a:pPr algn="ctr">
                      <a:defRPr lang="en-US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rPr>
                      <a:t>3 569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4D-43B1-9F0E-67A9E1447C76}"/>
                </c:ext>
              </c:extLst>
            </c:dLbl>
            <c:dLbl>
              <c:idx val="1"/>
              <c:layout>
                <c:manualLayout>
                  <c:x val="4.5780172601496562E-2"/>
                  <c:y val="-0.1918064456234415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1 440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4D-43B1-9F0E-67A9E1447C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2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'Dotacje poszczególne działania'!$A$36:$A$37</c:f>
              <c:strCache>
                <c:ptCount val="2"/>
                <c:pt idx="0">
                  <c:v>5.1</c:v>
                </c:pt>
                <c:pt idx="1">
                  <c:v>5.2</c:v>
                </c:pt>
              </c:strCache>
            </c:strRef>
          </c:cat>
          <c:val>
            <c:numRef>
              <c:f>'Dotacje poszczególne działania'!$B$36:$B$37</c:f>
              <c:numCache>
                <c:formatCode>#,##0.00_ ;\-#,##0.00\ </c:formatCode>
                <c:ptCount val="2"/>
                <c:pt idx="0">
                  <c:v>3569307480</c:v>
                </c:pt>
                <c:pt idx="1">
                  <c:v>1440392520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94D-43B1-9F0E-67A9E1447C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3549328"/>
        <c:axId val="155223192"/>
        <c:axId val="0"/>
      </c:bar3DChart>
      <c:catAx>
        <c:axId val="15354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pl-PL"/>
          </a:p>
        </c:txPr>
        <c:crossAx val="155223192"/>
        <c:crosses val="autoZero"/>
        <c:auto val="1"/>
        <c:lblAlgn val="ctr"/>
        <c:lblOffset val="100"/>
        <c:noMultiLvlLbl val="0"/>
      </c:catAx>
      <c:valAx>
        <c:axId val="155223192"/>
        <c:scaling>
          <c:orientation val="minMax"/>
        </c:scaling>
        <c:delete val="1"/>
        <c:axPos val="l"/>
        <c:majorGridlines/>
        <c:numFmt formatCode="#,##0.00_ ;\-#,##0.00\ " sourceLinked="1"/>
        <c:majorTickMark val="out"/>
        <c:minorTickMark val="none"/>
        <c:tickLblPos val="none"/>
        <c:crossAx val="1535493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pPr>
            <a:r>
              <a:rPr lang="pl-PL" sz="1800" b="1" i="0" baseline="0" dirty="0">
                <a:solidFill>
                  <a:schemeClr val="tx1"/>
                </a:solidFill>
                <a:latin typeface="+mn-lt"/>
              </a:rPr>
              <a:t>Udział środków UE w </a:t>
            </a:r>
          </a:p>
          <a:p>
            <a:pPr>
              <a:defRPr sz="18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pPr>
            <a:r>
              <a:rPr lang="pl-PL" sz="1800" b="1" i="0" baseline="0" dirty="0">
                <a:solidFill>
                  <a:schemeClr val="tx1"/>
                </a:solidFill>
                <a:latin typeface="+mn-lt"/>
              </a:rPr>
              <a:t>stosunku do całej alokacji </a:t>
            </a:r>
          </a:p>
          <a:p>
            <a:pPr>
              <a:defRPr sz="1800" b="1" i="0" u="none" strike="noStrike" kern="1200" baseline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Times New Roman" pitchFamily="18" charset="0"/>
              </a:defRPr>
            </a:pPr>
            <a:r>
              <a:rPr lang="pl-PL" sz="1800" b="1" i="0" baseline="0" dirty="0" err="1">
                <a:solidFill>
                  <a:schemeClr val="tx1"/>
                </a:solidFill>
                <a:latin typeface="+mn-lt"/>
              </a:rPr>
              <a:t>POIiŚ</a:t>
            </a:r>
            <a:r>
              <a:rPr lang="pl-PL" sz="1800" b="1" i="0" baseline="0" dirty="0">
                <a:solidFill>
                  <a:schemeClr val="tx1"/>
                </a:solidFill>
                <a:latin typeface="+mn-lt"/>
              </a:rPr>
              <a:t> 2014-2020</a:t>
            </a:r>
            <a:endParaRPr lang="pl-PL" sz="1800" b="0" i="0" baseline="0" dirty="0">
              <a:solidFill>
                <a:schemeClr val="tx1"/>
              </a:solidFill>
              <a:latin typeface="+mn-lt"/>
            </a:endParaRP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30"/>
      <c:rotY val="90"/>
      <c:rAngAx val="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'Dotacje poszczególne działania'!$U$51</c:f>
              <c:strCache>
                <c:ptCount val="1"/>
                <c:pt idx="0">
                  <c:v>V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8EBF-424A-B4BB-552D1225244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8EBF-424A-B4BB-552D1225244D}"/>
              </c:ext>
            </c:extLst>
          </c:dPt>
          <c:dLbls>
            <c:dLbl>
              <c:idx val="0"/>
              <c:layout>
                <c:manualLayout>
                  <c:x val="-5.7511725750278964E-2"/>
                  <c:y val="0.1465591124795659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18%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EBF-424A-B4BB-552D1225244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EBF-424A-B4BB-552D12252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0"/>
              <a:lstStyle/>
              <a:p>
                <a:pPr algn="ctr" rtl="0">
                  <a:defRPr lang="pl-PL"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shade val="95000"/>
                      <a:satMod val="105000"/>
                    </a:schemeClr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val>
            <c:numRef>
              <c:f>'Dotacje poszczególne działania'!$V$51:$W$51</c:f>
              <c:numCache>
                <c:formatCode>0.00%</c:formatCode>
                <c:ptCount val="2"/>
                <c:pt idx="0">
                  <c:v>0.18274408168338407</c:v>
                </c:pt>
                <c:pt idx="1">
                  <c:v>0.81725591831661792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EBF-424A-B4BB-552D12252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effectLst/>
      </c:spPr>
    </c:plotArea>
    <c:plotVisOnly val="1"/>
    <c:dispBlanksAs val="zero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r>
              <a:rPr lang="en-US" sz="1800" dirty="0">
                <a:latin typeface="+mn-lt"/>
                <a:cs typeface="Times New Roman" pitchFamily="18" charset="0"/>
              </a:rPr>
              <a:t>Alokacja środków UE (w Euro) przeznaczonych </a:t>
            </a:r>
            <a:r>
              <a:rPr lang="en-US" sz="1800" dirty="0" err="1">
                <a:latin typeface="+mn-lt"/>
                <a:cs typeface="Times New Roman" pitchFamily="18" charset="0"/>
              </a:rPr>
              <a:t>na</a:t>
            </a:r>
            <a:r>
              <a:rPr lang="en-US" sz="1800" dirty="0">
                <a:latin typeface="+mn-lt"/>
                <a:cs typeface="Times New Roman" pitchFamily="18" charset="0"/>
              </a:rPr>
              <a:t> </a:t>
            </a:r>
            <a:r>
              <a:rPr lang="pl-PL" sz="1800" baseline="0" dirty="0">
                <a:latin typeface="+mn-lt"/>
                <a:cs typeface="Times New Roman" pitchFamily="18" charset="0"/>
              </a:rPr>
              <a:t>działanie </a:t>
            </a:r>
            <a:r>
              <a:rPr lang="pl-PL" sz="1800" dirty="0">
                <a:latin typeface="+mn-lt"/>
                <a:cs typeface="Times New Roman" pitchFamily="18" charset="0"/>
              </a:rPr>
              <a:t>VI osi</a:t>
            </a:r>
            <a:r>
              <a:rPr lang="pl-PL" sz="1800" baseline="0" dirty="0">
                <a:latin typeface="+mn-lt"/>
                <a:cs typeface="Times New Roman" pitchFamily="18" charset="0"/>
              </a:rPr>
              <a:t> </a:t>
            </a:r>
            <a:r>
              <a:rPr lang="en-US" sz="1800" dirty="0">
                <a:latin typeface="+mn-lt"/>
                <a:cs typeface="Times New Roman" pitchFamily="18" charset="0"/>
              </a:rPr>
              <a:t>prioryteto</a:t>
            </a:r>
            <a:r>
              <a:rPr lang="pl-PL" sz="1800" dirty="0">
                <a:latin typeface="+mn-lt"/>
                <a:cs typeface="Times New Roman" pitchFamily="18" charset="0"/>
              </a:rPr>
              <a:t>wej</a:t>
            </a:r>
            <a:r>
              <a:rPr lang="en-US" sz="1800" dirty="0">
                <a:latin typeface="+mn-lt"/>
                <a:cs typeface="Times New Roman" pitchFamily="18" charset="0"/>
              </a:rPr>
              <a:t> POIiŚ 2014-2020 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view3D>
      <c:rotX val="10"/>
      <c:rotY val="20"/>
      <c:depthPercent val="90"/>
      <c:rAngAx val="1"/>
    </c:view3D>
    <c:floor>
      <c:thickness val="0"/>
      <c:spPr>
        <a:noFill/>
        <a:ln w="9525" cap="flat" cmpd="sng" algn="ctr">
          <a:solidFill>
            <a:schemeClr val="dk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dk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628017564262275E-2"/>
          <c:y val="0.19394841484290501"/>
          <c:w val="0.84120208570911481"/>
          <c:h val="0.77729137265680004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'Dotacje poszczególne działania'!$A$40</c:f>
              <c:strCache>
                <c:ptCount val="1"/>
                <c:pt idx="0">
                  <c:v>6.1</c:v>
                </c:pt>
              </c:strCache>
            </c:strRef>
          </c:tx>
          <c:spPr>
            <a:solidFill>
              <a:srgbClr val="4F81BD"/>
            </a:solidFill>
            <a:ln w="9525" cap="flat" cmpd="sng" algn="ctr">
              <a:noFill/>
              <a:prstDash val="solid"/>
              <a:round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9504939431437753E-2"/>
                  <c:y val="-0.3510938453762863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 rtl="0">
                      <a:defRPr sz="1000" b="0" i="0" u="none" strike="noStrike" kern="1200" baseline="0">
                        <a:solidFill>
                          <a:prstClr val="black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en-US" sz="1200" b="0" i="0" u="none" strike="noStrike" kern="1200" baseline="0" dirty="0">
                        <a:solidFill>
                          <a:prstClr val="black"/>
                        </a:solidFill>
                        <a:latin typeface="+mj-lt"/>
                        <a:ea typeface="+mn-ea"/>
                        <a:cs typeface="Times New Roman" pitchFamily="18" charset="0"/>
                      </a:rPr>
                      <a:t>2 </a:t>
                    </a:r>
                    <a:r>
                      <a:rPr lang="en-US" sz="1200" b="0" i="0" u="none" strike="noStrike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rPr>
                      <a:t>299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97-45B6-920E-95E35D78FB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'Dotacje poszczególne działania'!$B$39</c:f>
              <c:strCache>
                <c:ptCount val="1"/>
                <c:pt idx="0">
                  <c:v>Kwota  w Euro przeznaczona na VI oś priorytetową</c:v>
                </c:pt>
              </c:strCache>
            </c:strRef>
          </c:cat>
          <c:val>
            <c:numRef>
              <c:f>'Dotacje poszczególne działania'!$B$40</c:f>
              <c:numCache>
                <c:formatCode>#,##0.00_ ;\-#,##0.00\ </c:formatCode>
                <c:ptCount val="1"/>
                <c:pt idx="0">
                  <c:v>2299183655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797-45B6-920E-95E35D78F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5224368"/>
        <c:axId val="155224760"/>
        <c:axId val="0"/>
      </c:bar3DChart>
      <c:catAx>
        <c:axId val="15522436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155224760"/>
        <c:crosses val="autoZero"/>
        <c:auto val="1"/>
        <c:lblAlgn val="ctr"/>
        <c:lblOffset val="100"/>
        <c:noMultiLvlLbl val="0"/>
      </c:catAx>
      <c:valAx>
        <c:axId val="1552247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dk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numFmt formatCode="#,##0.00_ ;\-#,##0.00\ " sourceLinked="1"/>
        <c:majorTickMark val="out"/>
        <c:minorTickMark val="none"/>
        <c:tickLblPos val="none"/>
        <c:crossAx val="155224368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tint val="75000"/>
          <a:shade val="95000"/>
          <a:satMod val="105000"/>
        </a:schemeClr>
      </a:solidFill>
      <a:prstDash val="solid"/>
      <a:round/>
    </a:ln>
    <a:effectLst/>
  </c:spPr>
  <c:txPr>
    <a:bodyPr/>
    <a:lstStyle/>
    <a:p>
      <a:pPr>
        <a:defRPr/>
      </a:pPr>
      <a:endParaRPr lang="pl-PL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53AABE-471B-40DE-90AA-04E273A0E36F}" type="doc">
      <dgm:prSet loTypeId="urn:microsoft.com/office/officeart/2005/8/layout/default#1" loCatId="list" qsTypeId="urn:microsoft.com/office/officeart/2005/8/quickstyle/3d2" qsCatId="3D" csTypeId="urn:microsoft.com/office/officeart/2005/8/colors/colorful1#1" csCatId="colorful" phldr="1"/>
      <dgm:spPr/>
      <dgm:t>
        <a:bodyPr/>
        <a:lstStyle/>
        <a:p>
          <a:endParaRPr lang="pl-PL"/>
        </a:p>
      </dgm:t>
    </dgm:pt>
    <dgm:pt modelId="{ABBDD2A1-5F33-45AC-83D9-0267FC6D28E5}" type="pres">
      <dgm:prSet presAssocID="{B753AABE-471B-40DE-90AA-04E273A0E36F}" presName="diagram" presStyleCnt="0">
        <dgm:presLayoutVars>
          <dgm:dir/>
          <dgm:resizeHandles val="exact"/>
        </dgm:presLayoutVars>
      </dgm:prSet>
      <dgm:spPr/>
    </dgm:pt>
  </dgm:ptLst>
  <dgm:cxnLst>
    <dgm:cxn modelId="{5C691162-16CF-4AC3-B917-22BC7484E994}" type="presOf" srcId="{B753AABE-471B-40DE-90AA-04E273A0E36F}" destId="{ABBDD2A1-5F33-45AC-83D9-0267FC6D28E5}" srcOrd="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5832218-439F-4ECA-9ADD-FD389D04020A}" type="doc">
      <dgm:prSet loTypeId="urn:microsoft.com/office/officeart/2005/8/layout/lProcess1" loCatId="process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pl-PL"/>
        </a:p>
      </dgm:t>
    </dgm:pt>
    <dgm:pt modelId="{4B617C83-B983-4C3F-A9C1-1200D159058E}">
      <dgm:prSet phldrT="[Tekst]" custT="1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Bef>
              <a:spcPts val="300"/>
            </a:spcBef>
          </a:pPr>
          <a:r>
            <a:rPr lang="pl-PL" sz="14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Działanie 4.1</a:t>
          </a:r>
          <a:r>
            <a:rPr lang="pl-PL" sz="14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</a:t>
          </a:r>
          <a:r>
            <a:rPr lang="pl-PL" sz="1400" b="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Zwiększenie dostępności transportowej</a:t>
          </a:r>
        </a:p>
        <a:p>
          <a:pPr>
            <a:spcBef>
              <a:spcPts val="300"/>
            </a:spcBef>
          </a:pPr>
          <a:r>
            <a:rPr lang="pl-PL" sz="1400" b="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ośrodków miejskich leżących w sieci drogowej </a:t>
          </a:r>
          <a:r>
            <a:rPr lang="pl-PL" sz="1400" b="0" i="1" dirty="0" err="1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TEN-T</a:t>
          </a:r>
          <a:r>
            <a:rPr lang="pl-PL" sz="1400" b="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</a:t>
          </a:r>
        </a:p>
        <a:p>
          <a:pPr>
            <a:spcBef>
              <a:spcPts val="300"/>
            </a:spcBef>
          </a:pPr>
          <a:r>
            <a:rPr lang="pl-PL" sz="1400" b="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i odciążenie miast od nadmiernego ruchu drogowego</a:t>
          </a:r>
        </a:p>
      </dgm:t>
    </dgm:pt>
    <dgm:pt modelId="{F7DC5595-FDAA-40BB-91C6-62A6FB3AE7A6}" type="parTrans" cxnId="{CBE0031B-F66E-4D73-8D30-7D663E1FE7E9}">
      <dgm:prSet/>
      <dgm:spPr/>
      <dgm:t>
        <a:bodyPr/>
        <a:lstStyle/>
        <a:p>
          <a:endParaRPr lang="pl-PL"/>
        </a:p>
      </dgm:t>
    </dgm:pt>
    <dgm:pt modelId="{057DA448-BFE2-4960-A2FC-5EB87036DC91}" type="sibTrans" cxnId="{CBE0031B-F66E-4D73-8D30-7D663E1FE7E9}">
      <dgm:prSet/>
      <dgm:spPr/>
      <dgm:t>
        <a:bodyPr/>
        <a:lstStyle/>
        <a:p>
          <a:endParaRPr lang="pl-PL"/>
        </a:p>
      </dgm:t>
    </dgm:pt>
    <dgm:pt modelId="{50F6C79E-B2EF-44AA-B546-58586399D3EC}">
      <dgm:prSet phldrT="[Tekst]" custT="1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l-PL" sz="1400" b="0" dirty="0">
              <a:latin typeface="+mj-lt"/>
              <a:cs typeface="Times New Roman" panose="02020603050405020304" pitchFamily="18" charset="0"/>
            </a:rPr>
            <a:t>Nabór wniosków:</a:t>
          </a:r>
        </a:p>
        <a:p>
          <a:r>
            <a:rPr lang="pl-PL" sz="1400" b="1" dirty="0">
              <a:latin typeface="+mj-lt"/>
              <a:cs typeface="Times New Roman" panose="02020603050405020304" pitchFamily="18" charset="0"/>
            </a:rPr>
            <a:t>od 1 grudnia 2015 r. do 29 kwietnia 2016 r.</a:t>
          </a:r>
        </a:p>
      </dgm:t>
    </dgm:pt>
    <dgm:pt modelId="{DC28DF9E-791F-44D7-BD51-D656E88B6325}" type="parTrans" cxnId="{B445FA8F-2BF2-4EA1-8C3D-D0455EE29C94}">
      <dgm:prSet/>
      <dgm:spPr/>
      <dgm:t>
        <a:bodyPr/>
        <a:lstStyle/>
        <a:p>
          <a:endParaRPr lang="pl-PL"/>
        </a:p>
      </dgm:t>
    </dgm:pt>
    <dgm:pt modelId="{9CAAA928-DE4C-487C-922A-749C8B6B7358}" type="sibTrans" cxnId="{B445FA8F-2BF2-4EA1-8C3D-D0455EE29C94}">
      <dgm:prSet/>
      <dgm:spPr/>
      <dgm:t>
        <a:bodyPr/>
        <a:lstStyle/>
        <a:p>
          <a:endParaRPr lang="pl-PL"/>
        </a:p>
      </dgm:t>
    </dgm:pt>
    <dgm:pt modelId="{B32A4FB5-392B-48AA-8BCD-D41E1C4F1578}">
      <dgm:prSet phldrT="[Tekst]" custT="1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l-PL" sz="1400" b="0" dirty="0">
              <a:latin typeface="+mj-lt"/>
              <a:cs typeface="Times New Roman" panose="02020603050405020304" pitchFamily="18" charset="0"/>
            </a:rPr>
            <a:t>Dofinansowanie UE:  </a:t>
          </a:r>
        </a:p>
        <a:p>
          <a:r>
            <a:rPr lang="pl-PL" sz="1400" b="1" dirty="0">
              <a:latin typeface="+mj-lt"/>
              <a:cs typeface="Times New Roman" panose="02020603050405020304" pitchFamily="18" charset="0"/>
            </a:rPr>
            <a:t>1,45 mld PLN</a:t>
          </a:r>
          <a:endParaRPr lang="pl-PL" sz="1400" dirty="0">
            <a:latin typeface="+mj-lt"/>
            <a:cs typeface="Times New Roman" panose="02020603050405020304" pitchFamily="18" charset="0"/>
          </a:endParaRPr>
        </a:p>
      </dgm:t>
    </dgm:pt>
    <dgm:pt modelId="{35C91734-FFDF-40B7-873F-9B86B6E3F952}" type="parTrans" cxnId="{C5F9C8CE-484C-4F3B-9E7D-FAADCDECDF5E}">
      <dgm:prSet/>
      <dgm:spPr/>
      <dgm:t>
        <a:bodyPr/>
        <a:lstStyle/>
        <a:p>
          <a:endParaRPr lang="pl-PL"/>
        </a:p>
      </dgm:t>
    </dgm:pt>
    <dgm:pt modelId="{00DF3C98-E8FA-433A-8C27-C3BB27FA0650}" type="sibTrans" cxnId="{C5F9C8CE-484C-4F3B-9E7D-FAADCDECDF5E}">
      <dgm:prSet/>
      <dgm:spPr/>
      <dgm:t>
        <a:bodyPr/>
        <a:lstStyle/>
        <a:p>
          <a:endParaRPr lang="pl-PL"/>
        </a:p>
      </dgm:t>
    </dgm:pt>
    <dgm:pt modelId="{CEB96E86-76DD-4960-971D-36671CD7E9DF}">
      <dgm:prSet phldrT="[Tekst]" custT="1"/>
      <dgm:spPr>
        <a:gradFill rotWithShape="0">
          <a:gsLst>
            <a:gs pos="0">
              <a:schemeClr val="tx2">
                <a:lumMod val="60000"/>
                <a:lumOff val="4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Bef>
              <a:spcPts val="300"/>
            </a:spcBef>
          </a:pPr>
          <a:r>
            <a:rPr lang="pl-PL" sz="1400" b="1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Działanie 4.2</a:t>
          </a:r>
          <a:r>
            <a:rPr lang="pl-PL" sz="1400" b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pl-PL" sz="14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pl-PL" sz="1400" b="0" i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Zwiększenie dostępności transportowej</a:t>
          </a:r>
        </a:p>
        <a:p>
          <a:pPr>
            <a:spcBef>
              <a:spcPts val="300"/>
            </a:spcBef>
          </a:pPr>
          <a:r>
            <a:rPr lang="pl-PL" sz="1400" b="0" i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ośrodków miejskich leżących poza siecią drogową </a:t>
          </a:r>
          <a:r>
            <a:rPr lang="pl-PL" sz="1400" b="0" i="1" dirty="0" err="1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TEN-T</a:t>
          </a:r>
          <a:r>
            <a:rPr lang="pl-PL" sz="1400" b="0" i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</a:p>
        <a:p>
          <a:pPr>
            <a:spcBef>
              <a:spcPts val="300"/>
            </a:spcBef>
          </a:pPr>
          <a:r>
            <a:rPr lang="pl-PL" sz="1400" b="0" i="1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i odciążenie miast od nadmiernego ruchu drogowego</a:t>
          </a:r>
        </a:p>
      </dgm:t>
    </dgm:pt>
    <dgm:pt modelId="{CDE557AD-C40F-491B-B8AF-4F88BCF93B92}" type="parTrans" cxnId="{EDC358FC-D14E-447F-97CD-076F638E3DBF}">
      <dgm:prSet/>
      <dgm:spPr/>
      <dgm:t>
        <a:bodyPr/>
        <a:lstStyle/>
        <a:p>
          <a:endParaRPr lang="pl-PL"/>
        </a:p>
      </dgm:t>
    </dgm:pt>
    <dgm:pt modelId="{F435DBC8-449D-4406-911B-D3C22B978DF9}" type="sibTrans" cxnId="{EDC358FC-D14E-447F-97CD-076F638E3DBF}">
      <dgm:prSet/>
      <dgm:spPr/>
      <dgm:t>
        <a:bodyPr/>
        <a:lstStyle/>
        <a:p>
          <a:endParaRPr lang="pl-PL"/>
        </a:p>
      </dgm:t>
    </dgm:pt>
    <dgm:pt modelId="{BA1FFB97-A9F6-45EE-8D93-DB454E19C7D5}">
      <dgm:prSet phldrT="[Tekst]" custT="1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l-PL" sz="1400" b="0" dirty="0">
              <a:latin typeface="+mj-lt"/>
              <a:cs typeface="Times New Roman" panose="02020603050405020304" pitchFamily="18" charset="0"/>
            </a:rPr>
            <a:t>Nabór wniosków:</a:t>
          </a:r>
        </a:p>
        <a:p>
          <a:r>
            <a:rPr lang="pl-PL" sz="1400" b="1" dirty="0">
              <a:latin typeface="+mj-lt"/>
              <a:cs typeface="Times New Roman" panose="02020603050405020304" pitchFamily="18" charset="0"/>
            </a:rPr>
            <a:t>od 1 grudnia 2015 r. do 29 kwietnia 2016 r.</a:t>
          </a:r>
          <a:endParaRPr lang="pl-PL" sz="1400" dirty="0">
            <a:latin typeface="+mj-lt"/>
            <a:cs typeface="Times New Roman" panose="02020603050405020304" pitchFamily="18" charset="0"/>
          </a:endParaRPr>
        </a:p>
      </dgm:t>
    </dgm:pt>
    <dgm:pt modelId="{B5A712C9-F239-4ABA-ABF4-4341BA2A7C50}" type="parTrans" cxnId="{0975EABF-FDB6-400E-9C81-ED5E7FC87DE5}">
      <dgm:prSet/>
      <dgm:spPr/>
      <dgm:t>
        <a:bodyPr/>
        <a:lstStyle/>
        <a:p>
          <a:endParaRPr lang="pl-PL"/>
        </a:p>
      </dgm:t>
    </dgm:pt>
    <dgm:pt modelId="{33F55F5E-C459-4690-B279-89B9E3C4ED66}" type="sibTrans" cxnId="{0975EABF-FDB6-400E-9C81-ED5E7FC87DE5}">
      <dgm:prSet/>
      <dgm:spPr/>
      <dgm:t>
        <a:bodyPr/>
        <a:lstStyle/>
        <a:p>
          <a:endParaRPr lang="pl-PL"/>
        </a:p>
      </dgm:t>
    </dgm:pt>
    <dgm:pt modelId="{36B19AF2-8775-43A8-A68E-9D0C74FB3698}">
      <dgm:prSet phldrT="[Tekst]" custT="1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l-PL" sz="1400" b="0" dirty="0">
              <a:latin typeface="+mj-lt"/>
              <a:cs typeface="Times New Roman" panose="02020603050405020304" pitchFamily="18" charset="0"/>
            </a:rPr>
            <a:t>Dofinansowanie UE:  </a:t>
          </a:r>
        </a:p>
        <a:p>
          <a:r>
            <a:rPr lang="pl-PL" sz="1400" b="1" dirty="0">
              <a:latin typeface="+mj-lt"/>
              <a:cs typeface="Times New Roman" panose="02020603050405020304" pitchFamily="18" charset="0"/>
            </a:rPr>
            <a:t>2,15 mld PLN</a:t>
          </a:r>
          <a:endParaRPr lang="pl-PL" sz="1400" dirty="0">
            <a:latin typeface="+mj-lt"/>
            <a:cs typeface="Times New Roman" panose="02020603050405020304" pitchFamily="18" charset="0"/>
          </a:endParaRPr>
        </a:p>
      </dgm:t>
    </dgm:pt>
    <dgm:pt modelId="{8409B74A-E1CD-4580-8184-9012ADEE8AFB}" type="parTrans" cxnId="{7E44487E-A99C-4458-A3E3-817AA2CB52F0}">
      <dgm:prSet/>
      <dgm:spPr/>
      <dgm:t>
        <a:bodyPr/>
        <a:lstStyle/>
        <a:p>
          <a:endParaRPr lang="pl-PL"/>
        </a:p>
      </dgm:t>
    </dgm:pt>
    <dgm:pt modelId="{0C7848BA-0452-4818-AC48-0C506B6F77CF}" type="sibTrans" cxnId="{7E44487E-A99C-4458-A3E3-817AA2CB52F0}">
      <dgm:prSet/>
      <dgm:spPr/>
      <dgm:t>
        <a:bodyPr/>
        <a:lstStyle/>
        <a:p>
          <a:endParaRPr lang="pl-PL"/>
        </a:p>
      </dgm:t>
    </dgm:pt>
    <dgm:pt modelId="{31A0018E-3A19-4EFC-9E87-815E67C22C8C}">
      <dgm:prSet custT="1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pl-PL" sz="1400" b="0" dirty="0">
              <a:latin typeface="+mj-lt"/>
              <a:cs typeface="Times New Roman" panose="02020603050405020304" pitchFamily="18" charset="0"/>
            </a:rPr>
            <a:t>Wpłynęło 5 WoD </a:t>
          </a:r>
        </a:p>
        <a:p>
          <a:pPr>
            <a:spcAft>
              <a:spcPts val="0"/>
            </a:spcAft>
          </a:pPr>
          <a:r>
            <a:rPr lang="pl-PL" sz="1400" b="0" dirty="0">
              <a:latin typeface="+mj-lt"/>
              <a:cs typeface="Times New Roman" panose="02020603050405020304" pitchFamily="18" charset="0"/>
            </a:rPr>
            <a:t>wartość całkowita ok. 0,78 mld PLN </a:t>
          </a:r>
        </a:p>
        <a:p>
          <a:pPr>
            <a:spcAft>
              <a:spcPts val="0"/>
            </a:spcAft>
          </a:pPr>
          <a:r>
            <a:rPr lang="pl-PL" sz="1400" b="0" dirty="0">
              <a:latin typeface="+mj-lt"/>
              <a:cs typeface="Times New Roman" panose="02020603050405020304" pitchFamily="18" charset="0"/>
            </a:rPr>
            <a:t>wnioskowane dofinansowanie UE ok. 0,63 mld PLN</a:t>
          </a:r>
        </a:p>
      </dgm:t>
    </dgm:pt>
    <dgm:pt modelId="{232BE194-FDB0-48EE-8315-78F740CD648A}" type="parTrans" cxnId="{1B06BE74-34E9-4EAC-B115-DDC26818B96A}">
      <dgm:prSet/>
      <dgm:spPr/>
      <dgm:t>
        <a:bodyPr/>
        <a:lstStyle/>
        <a:p>
          <a:endParaRPr lang="pl-PL"/>
        </a:p>
      </dgm:t>
    </dgm:pt>
    <dgm:pt modelId="{8F92E3C4-F246-4C5E-BEB3-741B0B66C668}" type="sibTrans" cxnId="{1B06BE74-34E9-4EAC-B115-DDC26818B96A}">
      <dgm:prSet/>
      <dgm:spPr/>
      <dgm:t>
        <a:bodyPr/>
        <a:lstStyle/>
        <a:p>
          <a:endParaRPr lang="pl-PL"/>
        </a:p>
      </dgm:t>
    </dgm:pt>
    <dgm:pt modelId="{F7DC64B6-E6C0-4F93-865E-88FF1DEB2D20}">
      <dgm:prSet custT="1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pl-PL" sz="1400" b="0" dirty="0">
              <a:latin typeface="+mj-lt"/>
              <a:cs typeface="Times New Roman" panose="02020603050405020304" pitchFamily="18" charset="0"/>
            </a:rPr>
            <a:t>Wpłynęło 41 </a:t>
          </a:r>
          <a:r>
            <a:rPr lang="pl-PL" sz="1400" b="0" dirty="0" err="1">
              <a:latin typeface="+mj-lt"/>
              <a:cs typeface="Times New Roman" panose="02020603050405020304" pitchFamily="18" charset="0"/>
            </a:rPr>
            <a:t>WoD</a:t>
          </a:r>
          <a:r>
            <a:rPr lang="pl-PL" sz="1400" b="0" dirty="0">
              <a:latin typeface="+mj-lt"/>
              <a:cs typeface="Times New Roman" panose="02020603050405020304" pitchFamily="18" charset="0"/>
            </a:rPr>
            <a:t> </a:t>
          </a:r>
        </a:p>
        <a:p>
          <a:pPr>
            <a:spcAft>
              <a:spcPts val="0"/>
            </a:spcAft>
          </a:pPr>
          <a:r>
            <a:rPr lang="pl-PL" sz="1400" b="0" dirty="0">
              <a:latin typeface="+mj-lt"/>
              <a:cs typeface="Times New Roman" panose="02020603050405020304" pitchFamily="18" charset="0"/>
            </a:rPr>
            <a:t>wartość całkowita ok. 7,5 mld PLN </a:t>
          </a:r>
        </a:p>
        <a:p>
          <a:pPr>
            <a:spcAft>
              <a:spcPct val="35000"/>
            </a:spcAft>
          </a:pPr>
          <a:r>
            <a:rPr lang="pl-PL" sz="1400" b="0" dirty="0">
              <a:latin typeface="+mj-lt"/>
              <a:cs typeface="Times New Roman" panose="02020603050405020304" pitchFamily="18" charset="0"/>
            </a:rPr>
            <a:t>wnioskowane dofinansowanie UE ok. 6 mld PLN</a:t>
          </a:r>
        </a:p>
      </dgm:t>
    </dgm:pt>
    <dgm:pt modelId="{6C1D61B6-235E-4FFA-82E8-50754F0927DA}" type="parTrans" cxnId="{3D2949CF-7830-4A8D-B5FA-3E7A1DFA735E}">
      <dgm:prSet/>
      <dgm:spPr/>
      <dgm:t>
        <a:bodyPr/>
        <a:lstStyle/>
        <a:p>
          <a:endParaRPr lang="pl-PL"/>
        </a:p>
      </dgm:t>
    </dgm:pt>
    <dgm:pt modelId="{FF7B945E-1FF8-4B95-AD99-64841608BC81}" type="sibTrans" cxnId="{3D2949CF-7830-4A8D-B5FA-3E7A1DFA735E}">
      <dgm:prSet/>
      <dgm:spPr/>
      <dgm:t>
        <a:bodyPr/>
        <a:lstStyle/>
        <a:p>
          <a:endParaRPr lang="pl-PL"/>
        </a:p>
      </dgm:t>
    </dgm:pt>
    <dgm:pt modelId="{25632133-BA61-44D7-8C84-2D06D50954AE}">
      <dgm:prSet custT="1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spcAft>
              <a:spcPts val="0"/>
            </a:spcAft>
          </a:pPr>
          <a:r>
            <a:rPr lang="pl-PL" sz="1400" b="1" dirty="0">
              <a:latin typeface="+mj-lt"/>
              <a:cs typeface="Times New Roman" panose="02020603050405020304" pitchFamily="18" charset="0"/>
            </a:rPr>
            <a:t>Termin zakończenia oceny </a:t>
          </a:r>
        </a:p>
        <a:p>
          <a:pPr>
            <a:spcAft>
              <a:spcPts val="0"/>
            </a:spcAft>
          </a:pPr>
          <a:r>
            <a:rPr lang="pl-PL" sz="1400" b="0" dirty="0">
              <a:latin typeface="+mj-lt"/>
              <a:cs typeface="Times New Roman" panose="02020603050405020304" pitchFamily="18" charset="0"/>
            </a:rPr>
            <a:t>Listopad 2016 r. </a:t>
          </a:r>
        </a:p>
      </dgm:t>
    </dgm:pt>
    <dgm:pt modelId="{717020CD-2577-4619-80EF-CFE6E6E84D50}" type="parTrans" cxnId="{739CF139-12B9-4BD9-80C4-8A7F54628CBA}">
      <dgm:prSet/>
      <dgm:spPr/>
      <dgm:t>
        <a:bodyPr/>
        <a:lstStyle/>
        <a:p>
          <a:endParaRPr lang="pl-PL"/>
        </a:p>
      </dgm:t>
    </dgm:pt>
    <dgm:pt modelId="{0DFD4054-3BF8-4543-828C-3A917019AA3A}" type="sibTrans" cxnId="{739CF139-12B9-4BD9-80C4-8A7F54628CBA}">
      <dgm:prSet/>
      <dgm:spPr/>
      <dgm:t>
        <a:bodyPr/>
        <a:lstStyle/>
        <a:p>
          <a:endParaRPr lang="pl-PL"/>
        </a:p>
      </dgm:t>
    </dgm:pt>
    <dgm:pt modelId="{2CB9ABB2-A7D6-4E6F-A0B9-3717D69019DC}">
      <dgm:prSet custT="1"/>
      <dgm:spPr>
        <a:solidFill>
          <a:schemeClr val="tx2">
            <a:lumMod val="20000"/>
            <a:lumOff val="80000"/>
            <a:alpha val="90000"/>
          </a:schemeClr>
        </a:solidFill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400" b="1" dirty="0">
              <a:latin typeface="+mj-lt"/>
              <a:cs typeface="Times New Roman" panose="02020603050405020304" pitchFamily="18" charset="0"/>
            </a:rPr>
            <a:t>Termin zakończenia oceny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400" b="0" dirty="0">
              <a:latin typeface="+mj-lt"/>
              <a:cs typeface="Times New Roman" panose="02020603050405020304" pitchFamily="18" charset="0"/>
            </a:rPr>
            <a:t>31 grudnia 2016 r.</a:t>
          </a:r>
        </a:p>
      </dgm:t>
    </dgm:pt>
    <dgm:pt modelId="{EB27D67E-E71B-4438-AAF8-7CCF94F67AC6}" type="parTrans" cxnId="{51D0505E-AC22-4942-BA22-F6E449B38C0A}">
      <dgm:prSet/>
      <dgm:spPr/>
      <dgm:t>
        <a:bodyPr/>
        <a:lstStyle/>
        <a:p>
          <a:endParaRPr lang="pl-PL"/>
        </a:p>
      </dgm:t>
    </dgm:pt>
    <dgm:pt modelId="{129F8694-0449-4B5D-8359-C4D0E315A44A}" type="sibTrans" cxnId="{51D0505E-AC22-4942-BA22-F6E449B38C0A}">
      <dgm:prSet/>
      <dgm:spPr/>
      <dgm:t>
        <a:bodyPr/>
        <a:lstStyle/>
        <a:p>
          <a:endParaRPr lang="pl-PL"/>
        </a:p>
      </dgm:t>
    </dgm:pt>
    <dgm:pt modelId="{5B490D23-3559-41BD-81A6-39A3E0D9E6F5}" type="pres">
      <dgm:prSet presAssocID="{B5832218-439F-4ECA-9ADD-FD389D04020A}" presName="Name0" presStyleCnt="0">
        <dgm:presLayoutVars>
          <dgm:dir/>
          <dgm:animLvl val="lvl"/>
          <dgm:resizeHandles val="exact"/>
        </dgm:presLayoutVars>
      </dgm:prSet>
      <dgm:spPr/>
    </dgm:pt>
    <dgm:pt modelId="{7DAA6693-0A7B-4230-84E1-95FD8BCD62C2}" type="pres">
      <dgm:prSet presAssocID="{4B617C83-B983-4C3F-A9C1-1200D159058E}" presName="vertFlow" presStyleCnt="0"/>
      <dgm:spPr/>
    </dgm:pt>
    <dgm:pt modelId="{F06376A9-6062-4E13-8919-4B8D486A2B0A}" type="pres">
      <dgm:prSet presAssocID="{4B617C83-B983-4C3F-A9C1-1200D159058E}" presName="header" presStyleLbl="node1" presStyleIdx="0" presStyleCnt="2" custScaleX="115854" custLinFactNeighborX="857" custLinFactNeighborY="68142"/>
      <dgm:spPr/>
    </dgm:pt>
    <dgm:pt modelId="{3D9DCF1F-3EC9-40D6-9B3F-EEC0B7B50519}" type="pres">
      <dgm:prSet presAssocID="{DC28DF9E-791F-44D7-BD51-D656E88B6325}" presName="parTrans" presStyleLbl="sibTrans2D1" presStyleIdx="0" presStyleCnt="8"/>
      <dgm:spPr/>
    </dgm:pt>
    <dgm:pt modelId="{E3ACC6B3-69F1-47FE-ACEF-3360C7FBC965}" type="pres">
      <dgm:prSet presAssocID="{50F6C79E-B2EF-44AA-B546-58586399D3EC}" presName="child" presStyleLbl="alignAccFollowNode1" presStyleIdx="0" presStyleCnt="8" custScaleX="115857" custScaleY="84837" custLinFactNeighborX="858" custLinFactNeighborY="51220">
        <dgm:presLayoutVars>
          <dgm:chMax val="0"/>
          <dgm:bulletEnabled val="1"/>
        </dgm:presLayoutVars>
      </dgm:prSet>
      <dgm:spPr/>
    </dgm:pt>
    <dgm:pt modelId="{35D33DB2-7500-4111-8B70-D1FBE9514426}" type="pres">
      <dgm:prSet presAssocID="{9CAAA928-DE4C-487C-922A-749C8B6B7358}" presName="sibTrans" presStyleLbl="sibTrans2D1" presStyleIdx="1" presStyleCnt="8"/>
      <dgm:spPr/>
    </dgm:pt>
    <dgm:pt modelId="{D6A7F6C5-A2BE-4117-B184-92CBB6C05EC7}" type="pres">
      <dgm:prSet presAssocID="{B32A4FB5-392B-48AA-8BCD-D41E1C4F1578}" presName="child" presStyleLbl="alignAccFollowNode1" presStyleIdx="1" presStyleCnt="8" custScaleX="115857" custScaleY="52882" custLinFactNeighborX="-63" custLinFactNeighborY="56707">
        <dgm:presLayoutVars>
          <dgm:chMax val="0"/>
          <dgm:bulletEnabled val="1"/>
        </dgm:presLayoutVars>
      </dgm:prSet>
      <dgm:spPr/>
    </dgm:pt>
    <dgm:pt modelId="{92B9C09F-E342-4EA8-AF8D-862CB63D6B64}" type="pres">
      <dgm:prSet presAssocID="{00DF3C98-E8FA-433A-8C27-C3BB27FA0650}" presName="sibTrans" presStyleLbl="sibTrans2D1" presStyleIdx="2" presStyleCnt="8"/>
      <dgm:spPr/>
    </dgm:pt>
    <dgm:pt modelId="{99702A68-FDFE-45F7-9953-7ABA65C19DBC}" type="pres">
      <dgm:prSet presAssocID="{31A0018E-3A19-4EFC-9E87-815E67C22C8C}" presName="child" presStyleLbl="alignAccFollowNode1" presStyleIdx="2" presStyleCnt="8" custScaleX="115857" custScaleY="80056" custLinFactNeighborX="858" custLinFactNeighborY="38344">
        <dgm:presLayoutVars>
          <dgm:chMax val="0"/>
          <dgm:bulletEnabled val="1"/>
        </dgm:presLayoutVars>
      </dgm:prSet>
      <dgm:spPr/>
    </dgm:pt>
    <dgm:pt modelId="{9EADA10B-A001-4332-8C21-2610F40E0FCC}" type="pres">
      <dgm:prSet presAssocID="{8F92E3C4-F246-4C5E-BEB3-741B0B66C668}" presName="sibTrans" presStyleLbl="sibTrans2D1" presStyleIdx="3" presStyleCnt="8"/>
      <dgm:spPr/>
    </dgm:pt>
    <dgm:pt modelId="{D0C0BFF0-C32B-416F-A5B2-D1F7B8A4FC2F}" type="pres">
      <dgm:prSet presAssocID="{25632133-BA61-44D7-8C84-2D06D50954AE}" presName="child" presStyleLbl="alignAccFollowNode1" presStyleIdx="3" presStyleCnt="8" custScaleX="115857" custScaleY="43127" custLinFactNeighborX="859" custLinFactNeighborY="14485">
        <dgm:presLayoutVars>
          <dgm:chMax val="0"/>
          <dgm:bulletEnabled val="1"/>
        </dgm:presLayoutVars>
      </dgm:prSet>
      <dgm:spPr/>
    </dgm:pt>
    <dgm:pt modelId="{4D1EFE2B-1DB9-46B5-A8AD-B4ABF73E65BA}" type="pres">
      <dgm:prSet presAssocID="{4B617C83-B983-4C3F-A9C1-1200D159058E}" presName="hSp" presStyleCnt="0"/>
      <dgm:spPr/>
    </dgm:pt>
    <dgm:pt modelId="{3BDB713E-7C49-4704-8046-70FFFA00E9E6}" type="pres">
      <dgm:prSet presAssocID="{CEB96E86-76DD-4960-971D-36671CD7E9DF}" presName="vertFlow" presStyleCnt="0"/>
      <dgm:spPr/>
    </dgm:pt>
    <dgm:pt modelId="{A5F5F480-DB34-409F-9E29-E666329FF03C}" type="pres">
      <dgm:prSet presAssocID="{CEB96E86-76DD-4960-971D-36671CD7E9DF}" presName="header" presStyleLbl="node1" presStyleIdx="1" presStyleCnt="2" custScaleX="118438" custLinFactNeighborX="-964" custLinFactNeighborY="64765"/>
      <dgm:spPr/>
    </dgm:pt>
    <dgm:pt modelId="{06B5744B-FA48-408E-B2FC-A5B488BBB5F9}" type="pres">
      <dgm:prSet presAssocID="{B5A712C9-F239-4ABA-ABF4-4341BA2A7C50}" presName="parTrans" presStyleLbl="sibTrans2D1" presStyleIdx="4" presStyleCnt="8"/>
      <dgm:spPr/>
    </dgm:pt>
    <dgm:pt modelId="{0A91DA3D-A054-4CB3-90EB-FAD4F9966835}" type="pres">
      <dgm:prSet presAssocID="{BA1FFB97-A9F6-45EE-8D93-DB454E19C7D5}" presName="child" presStyleLbl="alignAccFollowNode1" presStyleIdx="4" presStyleCnt="8" custScaleX="116589" custScaleY="84837" custLinFactNeighborX="-1889" custLinFactNeighborY="47843">
        <dgm:presLayoutVars>
          <dgm:chMax val="0"/>
          <dgm:bulletEnabled val="1"/>
        </dgm:presLayoutVars>
      </dgm:prSet>
      <dgm:spPr/>
    </dgm:pt>
    <dgm:pt modelId="{F13BDF42-F6DA-4F12-9373-007DA846F252}" type="pres">
      <dgm:prSet presAssocID="{33F55F5E-C459-4690-B279-89B9E3C4ED66}" presName="sibTrans" presStyleLbl="sibTrans2D1" presStyleIdx="5" presStyleCnt="8"/>
      <dgm:spPr/>
    </dgm:pt>
    <dgm:pt modelId="{4039F51E-FF80-4C04-8AA0-5EBD51CB8E34}" type="pres">
      <dgm:prSet presAssocID="{36B19AF2-8775-43A8-A68E-9D0C74FB3698}" presName="child" presStyleLbl="alignAccFollowNode1" presStyleIdx="5" presStyleCnt="8" custScaleX="116589" custScaleY="52882" custLinFactNeighborX="-1889" custLinFactNeighborY="52550">
        <dgm:presLayoutVars>
          <dgm:chMax val="0"/>
          <dgm:bulletEnabled val="1"/>
        </dgm:presLayoutVars>
      </dgm:prSet>
      <dgm:spPr/>
    </dgm:pt>
    <dgm:pt modelId="{890968D2-8FF1-4257-889C-8C22A59BB202}" type="pres">
      <dgm:prSet presAssocID="{0C7848BA-0452-4818-AC48-0C506B6F77CF}" presName="sibTrans" presStyleLbl="sibTrans2D1" presStyleIdx="6" presStyleCnt="8"/>
      <dgm:spPr/>
    </dgm:pt>
    <dgm:pt modelId="{05F4AD81-C2DF-48A5-ADE3-65495C205FEC}" type="pres">
      <dgm:prSet presAssocID="{F7DC64B6-E6C0-4F93-865E-88FF1DEB2D20}" presName="child" presStyleLbl="alignAccFollowNode1" presStyleIdx="6" presStyleCnt="8" custScaleX="116383" custScaleY="80056" custLinFactNeighborX="-1992" custLinFactNeighborY="37224">
        <dgm:presLayoutVars>
          <dgm:chMax val="0"/>
          <dgm:bulletEnabled val="1"/>
        </dgm:presLayoutVars>
      </dgm:prSet>
      <dgm:spPr/>
    </dgm:pt>
    <dgm:pt modelId="{86DA4B96-CB97-4372-B9C0-E7325F2105D0}" type="pres">
      <dgm:prSet presAssocID="{FF7B945E-1FF8-4B95-AD99-64841608BC81}" presName="sibTrans" presStyleLbl="sibTrans2D1" presStyleIdx="7" presStyleCnt="8"/>
      <dgm:spPr/>
    </dgm:pt>
    <dgm:pt modelId="{8D29271C-2033-4659-AF8E-04F935515C0A}" type="pres">
      <dgm:prSet presAssocID="{2CB9ABB2-A7D6-4E6F-A0B9-3717D69019DC}" presName="child" presStyleLbl="alignAccFollowNode1" presStyleIdx="7" presStyleCnt="8" custScaleX="118626" custScaleY="43127" custLinFactNeighborX="-870" custLinFactNeighborY="14485">
        <dgm:presLayoutVars>
          <dgm:chMax val="0"/>
          <dgm:bulletEnabled val="1"/>
        </dgm:presLayoutVars>
      </dgm:prSet>
      <dgm:spPr/>
    </dgm:pt>
  </dgm:ptLst>
  <dgm:cxnLst>
    <dgm:cxn modelId="{1B06BE74-34E9-4EAC-B115-DDC26818B96A}" srcId="{4B617C83-B983-4C3F-A9C1-1200D159058E}" destId="{31A0018E-3A19-4EFC-9E87-815E67C22C8C}" srcOrd="2" destOrd="0" parTransId="{232BE194-FDB0-48EE-8315-78F740CD648A}" sibTransId="{8F92E3C4-F246-4C5E-BEB3-741B0B66C668}"/>
    <dgm:cxn modelId="{5D3D3448-665C-4938-AD88-FE1317A67CCA}" type="presOf" srcId="{FF7B945E-1FF8-4B95-AD99-64841608BC81}" destId="{86DA4B96-CB97-4372-B9C0-E7325F2105D0}" srcOrd="0" destOrd="0" presId="urn:microsoft.com/office/officeart/2005/8/layout/lProcess1"/>
    <dgm:cxn modelId="{DFE1C8E8-7CFB-4594-939D-8AF8004BF688}" type="presOf" srcId="{00DF3C98-E8FA-433A-8C27-C3BB27FA0650}" destId="{92B9C09F-E342-4EA8-AF8D-862CB63D6B64}" srcOrd="0" destOrd="0" presId="urn:microsoft.com/office/officeart/2005/8/layout/lProcess1"/>
    <dgm:cxn modelId="{37F6DB51-0767-4D5E-BA13-2760A3A5248F}" type="presOf" srcId="{B32A4FB5-392B-48AA-8BCD-D41E1C4F1578}" destId="{D6A7F6C5-A2BE-4117-B184-92CBB6C05EC7}" srcOrd="0" destOrd="0" presId="urn:microsoft.com/office/officeart/2005/8/layout/lProcess1"/>
    <dgm:cxn modelId="{F95525C5-BFE8-4032-97BF-83DC6DB6CF2A}" type="presOf" srcId="{BA1FFB97-A9F6-45EE-8D93-DB454E19C7D5}" destId="{0A91DA3D-A054-4CB3-90EB-FAD4F9966835}" srcOrd="0" destOrd="0" presId="urn:microsoft.com/office/officeart/2005/8/layout/lProcess1"/>
    <dgm:cxn modelId="{7E44487E-A99C-4458-A3E3-817AA2CB52F0}" srcId="{CEB96E86-76DD-4960-971D-36671CD7E9DF}" destId="{36B19AF2-8775-43A8-A68E-9D0C74FB3698}" srcOrd="1" destOrd="0" parTransId="{8409B74A-E1CD-4580-8184-9012ADEE8AFB}" sibTransId="{0C7848BA-0452-4818-AC48-0C506B6F77CF}"/>
    <dgm:cxn modelId="{DAA2857B-F9D3-46A2-90E4-A52D26056D68}" type="presOf" srcId="{4B617C83-B983-4C3F-A9C1-1200D159058E}" destId="{F06376A9-6062-4E13-8919-4B8D486A2B0A}" srcOrd="0" destOrd="0" presId="urn:microsoft.com/office/officeart/2005/8/layout/lProcess1"/>
    <dgm:cxn modelId="{5E175EFC-C9F1-419D-8CB2-B066486C142D}" type="presOf" srcId="{50F6C79E-B2EF-44AA-B546-58586399D3EC}" destId="{E3ACC6B3-69F1-47FE-ACEF-3360C7FBC965}" srcOrd="0" destOrd="0" presId="urn:microsoft.com/office/officeart/2005/8/layout/lProcess1"/>
    <dgm:cxn modelId="{FF535D0A-FFEA-48AD-BF1E-211F7A74233F}" type="presOf" srcId="{8F92E3C4-F246-4C5E-BEB3-741B0B66C668}" destId="{9EADA10B-A001-4332-8C21-2610F40E0FCC}" srcOrd="0" destOrd="0" presId="urn:microsoft.com/office/officeart/2005/8/layout/lProcess1"/>
    <dgm:cxn modelId="{5AB4BBCF-E429-4368-A6D1-7A236940FBC3}" type="presOf" srcId="{2CB9ABB2-A7D6-4E6F-A0B9-3717D69019DC}" destId="{8D29271C-2033-4659-AF8E-04F935515C0A}" srcOrd="0" destOrd="0" presId="urn:microsoft.com/office/officeart/2005/8/layout/lProcess1"/>
    <dgm:cxn modelId="{739CF139-12B9-4BD9-80C4-8A7F54628CBA}" srcId="{4B617C83-B983-4C3F-A9C1-1200D159058E}" destId="{25632133-BA61-44D7-8C84-2D06D50954AE}" srcOrd="3" destOrd="0" parTransId="{717020CD-2577-4619-80EF-CFE6E6E84D50}" sibTransId="{0DFD4054-3BF8-4543-828C-3A917019AA3A}"/>
    <dgm:cxn modelId="{92BC61EE-AAF8-4DA0-9F30-28402EC0C5FD}" type="presOf" srcId="{CEB96E86-76DD-4960-971D-36671CD7E9DF}" destId="{A5F5F480-DB34-409F-9E29-E666329FF03C}" srcOrd="0" destOrd="0" presId="urn:microsoft.com/office/officeart/2005/8/layout/lProcess1"/>
    <dgm:cxn modelId="{B445FA8F-2BF2-4EA1-8C3D-D0455EE29C94}" srcId="{4B617C83-B983-4C3F-A9C1-1200D159058E}" destId="{50F6C79E-B2EF-44AA-B546-58586399D3EC}" srcOrd="0" destOrd="0" parTransId="{DC28DF9E-791F-44D7-BD51-D656E88B6325}" sibTransId="{9CAAA928-DE4C-487C-922A-749C8B6B7358}"/>
    <dgm:cxn modelId="{397E0526-503D-483D-A56D-A5D986AD079B}" type="presOf" srcId="{F7DC64B6-E6C0-4F93-865E-88FF1DEB2D20}" destId="{05F4AD81-C2DF-48A5-ADE3-65495C205FEC}" srcOrd="0" destOrd="0" presId="urn:microsoft.com/office/officeart/2005/8/layout/lProcess1"/>
    <dgm:cxn modelId="{6F884FE3-D4E9-4170-B242-A13A679259A0}" type="presOf" srcId="{0C7848BA-0452-4818-AC48-0C506B6F77CF}" destId="{890968D2-8FF1-4257-889C-8C22A59BB202}" srcOrd="0" destOrd="0" presId="urn:microsoft.com/office/officeart/2005/8/layout/lProcess1"/>
    <dgm:cxn modelId="{C5F9C8CE-484C-4F3B-9E7D-FAADCDECDF5E}" srcId="{4B617C83-B983-4C3F-A9C1-1200D159058E}" destId="{B32A4FB5-392B-48AA-8BCD-D41E1C4F1578}" srcOrd="1" destOrd="0" parTransId="{35C91734-FFDF-40B7-873F-9B86B6E3F952}" sibTransId="{00DF3C98-E8FA-433A-8C27-C3BB27FA0650}"/>
    <dgm:cxn modelId="{D52EC482-81BF-4370-9B12-E4BFF901D402}" type="presOf" srcId="{25632133-BA61-44D7-8C84-2D06D50954AE}" destId="{D0C0BFF0-C32B-416F-A5B2-D1F7B8A4FC2F}" srcOrd="0" destOrd="0" presId="urn:microsoft.com/office/officeart/2005/8/layout/lProcess1"/>
    <dgm:cxn modelId="{CBE0031B-F66E-4D73-8D30-7D663E1FE7E9}" srcId="{B5832218-439F-4ECA-9ADD-FD389D04020A}" destId="{4B617C83-B983-4C3F-A9C1-1200D159058E}" srcOrd="0" destOrd="0" parTransId="{F7DC5595-FDAA-40BB-91C6-62A6FB3AE7A6}" sibTransId="{057DA448-BFE2-4960-A2FC-5EB87036DC91}"/>
    <dgm:cxn modelId="{0DA8F683-E446-40FE-9372-2817D06E2BBD}" type="presOf" srcId="{31A0018E-3A19-4EFC-9E87-815E67C22C8C}" destId="{99702A68-FDFE-45F7-9953-7ABA65C19DBC}" srcOrd="0" destOrd="0" presId="urn:microsoft.com/office/officeart/2005/8/layout/lProcess1"/>
    <dgm:cxn modelId="{BB04CF5B-70E4-481E-BD49-BFFFF0EA22BE}" type="presOf" srcId="{DC28DF9E-791F-44D7-BD51-D656E88B6325}" destId="{3D9DCF1F-3EC9-40D6-9B3F-EEC0B7B50519}" srcOrd="0" destOrd="0" presId="urn:microsoft.com/office/officeart/2005/8/layout/lProcess1"/>
    <dgm:cxn modelId="{0E159BF4-8947-4BC6-8A63-DE41F11FDC79}" type="presOf" srcId="{33F55F5E-C459-4690-B279-89B9E3C4ED66}" destId="{F13BDF42-F6DA-4F12-9373-007DA846F252}" srcOrd="0" destOrd="0" presId="urn:microsoft.com/office/officeart/2005/8/layout/lProcess1"/>
    <dgm:cxn modelId="{EDC358FC-D14E-447F-97CD-076F638E3DBF}" srcId="{B5832218-439F-4ECA-9ADD-FD389D04020A}" destId="{CEB96E86-76DD-4960-971D-36671CD7E9DF}" srcOrd="1" destOrd="0" parTransId="{CDE557AD-C40F-491B-B8AF-4F88BCF93B92}" sibTransId="{F435DBC8-449D-4406-911B-D3C22B978DF9}"/>
    <dgm:cxn modelId="{3D2949CF-7830-4A8D-B5FA-3E7A1DFA735E}" srcId="{CEB96E86-76DD-4960-971D-36671CD7E9DF}" destId="{F7DC64B6-E6C0-4F93-865E-88FF1DEB2D20}" srcOrd="2" destOrd="0" parTransId="{6C1D61B6-235E-4FFA-82E8-50754F0927DA}" sibTransId="{FF7B945E-1FF8-4B95-AD99-64841608BC81}"/>
    <dgm:cxn modelId="{0975EABF-FDB6-400E-9C81-ED5E7FC87DE5}" srcId="{CEB96E86-76DD-4960-971D-36671CD7E9DF}" destId="{BA1FFB97-A9F6-45EE-8D93-DB454E19C7D5}" srcOrd="0" destOrd="0" parTransId="{B5A712C9-F239-4ABA-ABF4-4341BA2A7C50}" sibTransId="{33F55F5E-C459-4690-B279-89B9E3C4ED66}"/>
    <dgm:cxn modelId="{51D0505E-AC22-4942-BA22-F6E449B38C0A}" srcId="{CEB96E86-76DD-4960-971D-36671CD7E9DF}" destId="{2CB9ABB2-A7D6-4E6F-A0B9-3717D69019DC}" srcOrd="3" destOrd="0" parTransId="{EB27D67E-E71B-4438-AAF8-7CCF94F67AC6}" sibTransId="{129F8694-0449-4B5D-8359-C4D0E315A44A}"/>
    <dgm:cxn modelId="{FE52D2B8-8036-4712-AA40-8C1CF5FC7271}" type="presOf" srcId="{B5A712C9-F239-4ABA-ABF4-4341BA2A7C50}" destId="{06B5744B-FA48-408E-B2FC-A5B488BBB5F9}" srcOrd="0" destOrd="0" presId="urn:microsoft.com/office/officeart/2005/8/layout/lProcess1"/>
    <dgm:cxn modelId="{8E7F9129-841F-43CF-A012-14F0CBCD6F78}" type="presOf" srcId="{B5832218-439F-4ECA-9ADD-FD389D04020A}" destId="{5B490D23-3559-41BD-81A6-39A3E0D9E6F5}" srcOrd="0" destOrd="0" presId="urn:microsoft.com/office/officeart/2005/8/layout/lProcess1"/>
    <dgm:cxn modelId="{4B07B02C-DE0B-48DA-976F-61AFDBA837A7}" type="presOf" srcId="{9CAAA928-DE4C-487C-922A-749C8B6B7358}" destId="{35D33DB2-7500-4111-8B70-D1FBE9514426}" srcOrd="0" destOrd="0" presId="urn:microsoft.com/office/officeart/2005/8/layout/lProcess1"/>
    <dgm:cxn modelId="{8DA0DBE8-FB60-4A95-9170-37826440D996}" type="presOf" srcId="{36B19AF2-8775-43A8-A68E-9D0C74FB3698}" destId="{4039F51E-FF80-4C04-8AA0-5EBD51CB8E34}" srcOrd="0" destOrd="0" presId="urn:microsoft.com/office/officeart/2005/8/layout/lProcess1"/>
    <dgm:cxn modelId="{D69287AE-D4F8-439A-AC66-00D297DC844E}" type="presParOf" srcId="{5B490D23-3559-41BD-81A6-39A3E0D9E6F5}" destId="{7DAA6693-0A7B-4230-84E1-95FD8BCD62C2}" srcOrd="0" destOrd="0" presId="urn:microsoft.com/office/officeart/2005/8/layout/lProcess1"/>
    <dgm:cxn modelId="{A36E327A-6528-4796-A7A4-55180B58BE45}" type="presParOf" srcId="{7DAA6693-0A7B-4230-84E1-95FD8BCD62C2}" destId="{F06376A9-6062-4E13-8919-4B8D486A2B0A}" srcOrd="0" destOrd="0" presId="urn:microsoft.com/office/officeart/2005/8/layout/lProcess1"/>
    <dgm:cxn modelId="{F3BB7462-9A22-4730-B7C1-8162270517B8}" type="presParOf" srcId="{7DAA6693-0A7B-4230-84E1-95FD8BCD62C2}" destId="{3D9DCF1F-3EC9-40D6-9B3F-EEC0B7B50519}" srcOrd="1" destOrd="0" presId="urn:microsoft.com/office/officeart/2005/8/layout/lProcess1"/>
    <dgm:cxn modelId="{6E9B1583-BD35-46A8-B121-B48F813E41B8}" type="presParOf" srcId="{7DAA6693-0A7B-4230-84E1-95FD8BCD62C2}" destId="{E3ACC6B3-69F1-47FE-ACEF-3360C7FBC965}" srcOrd="2" destOrd="0" presId="urn:microsoft.com/office/officeart/2005/8/layout/lProcess1"/>
    <dgm:cxn modelId="{F0C0E531-2649-4329-9091-2B2F011CB19E}" type="presParOf" srcId="{7DAA6693-0A7B-4230-84E1-95FD8BCD62C2}" destId="{35D33DB2-7500-4111-8B70-D1FBE9514426}" srcOrd="3" destOrd="0" presId="urn:microsoft.com/office/officeart/2005/8/layout/lProcess1"/>
    <dgm:cxn modelId="{35B51C18-F90E-4ECF-92B0-10B562C43D8E}" type="presParOf" srcId="{7DAA6693-0A7B-4230-84E1-95FD8BCD62C2}" destId="{D6A7F6C5-A2BE-4117-B184-92CBB6C05EC7}" srcOrd="4" destOrd="0" presId="urn:microsoft.com/office/officeart/2005/8/layout/lProcess1"/>
    <dgm:cxn modelId="{F9E608A5-FE44-4E72-B0F1-C780FD12AE6E}" type="presParOf" srcId="{7DAA6693-0A7B-4230-84E1-95FD8BCD62C2}" destId="{92B9C09F-E342-4EA8-AF8D-862CB63D6B64}" srcOrd="5" destOrd="0" presId="urn:microsoft.com/office/officeart/2005/8/layout/lProcess1"/>
    <dgm:cxn modelId="{9A2E1286-5C4C-41E7-941A-320F887DB1D6}" type="presParOf" srcId="{7DAA6693-0A7B-4230-84E1-95FD8BCD62C2}" destId="{99702A68-FDFE-45F7-9953-7ABA65C19DBC}" srcOrd="6" destOrd="0" presId="urn:microsoft.com/office/officeart/2005/8/layout/lProcess1"/>
    <dgm:cxn modelId="{ECC7861C-EA7A-4FBB-B5FE-58E87A21E8BA}" type="presParOf" srcId="{7DAA6693-0A7B-4230-84E1-95FD8BCD62C2}" destId="{9EADA10B-A001-4332-8C21-2610F40E0FCC}" srcOrd="7" destOrd="0" presId="urn:microsoft.com/office/officeart/2005/8/layout/lProcess1"/>
    <dgm:cxn modelId="{644D07B0-9D76-47CF-B64D-35396AD076A3}" type="presParOf" srcId="{7DAA6693-0A7B-4230-84E1-95FD8BCD62C2}" destId="{D0C0BFF0-C32B-416F-A5B2-D1F7B8A4FC2F}" srcOrd="8" destOrd="0" presId="urn:microsoft.com/office/officeart/2005/8/layout/lProcess1"/>
    <dgm:cxn modelId="{5F1EC624-3525-4DD4-824D-3155DAD84EA0}" type="presParOf" srcId="{5B490D23-3559-41BD-81A6-39A3E0D9E6F5}" destId="{4D1EFE2B-1DB9-46B5-A8AD-B4ABF73E65BA}" srcOrd="1" destOrd="0" presId="urn:microsoft.com/office/officeart/2005/8/layout/lProcess1"/>
    <dgm:cxn modelId="{B271C02C-7712-4F5B-B62D-D161DB6FB4E5}" type="presParOf" srcId="{5B490D23-3559-41BD-81A6-39A3E0D9E6F5}" destId="{3BDB713E-7C49-4704-8046-70FFFA00E9E6}" srcOrd="2" destOrd="0" presId="urn:microsoft.com/office/officeart/2005/8/layout/lProcess1"/>
    <dgm:cxn modelId="{62F869BD-D97D-4C9F-A892-BE2D0FDA2FED}" type="presParOf" srcId="{3BDB713E-7C49-4704-8046-70FFFA00E9E6}" destId="{A5F5F480-DB34-409F-9E29-E666329FF03C}" srcOrd="0" destOrd="0" presId="urn:microsoft.com/office/officeart/2005/8/layout/lProcess1"/>
    <dgm:cxn modelId="{4D5494CC-33FA-4996-AF87-233B6F10E1DA}" type="presParOf" srcId="{3BDB713E-7C49-4704-8046-70FFFA00E9E6}" destId="{06B5744B-FA48-408E-B2FC-A5B488BBB5F9}" srcOrd="1" destOrd="0" presId="urn:microsoft.com/office/officeart/2005/8/layout/lProcess1"/>
    <dgm:cxn modelId="{03484BD0-85F6-45FD-B8E1-25DD073E8B4A}" type="presParOf" srcId="{3BDB713E-7C49-4704-8046-70FFFA00E9E6}" destId="{0A91DA3D-A054-4CB3-90EB-FAD4F9966835}" srcOrd="2" destOrd="0" presId="urn:microsoft.com/office/officeart/2005/8/layout/lProcess1"/>
    <dgm:cxn modelId="{A4871D05-A172-4C36-8B98-E23C9C3874A9}" type="presParOf" srcId="{3BDB713E-7C49-4704-8046-70FFFA00E9E6}" destId="{F13BDF42-F6DA-4F12-9373-007DA846F252}" srcOrd="3" destOrd="0" presId="urn:microsoft.com/office/officeart/2005/8/layout/lProcess1"/>
    <dgm:cxn modelId="{455A0F33-B943-4A2E-A4F5-A3FF43C5C011}" type="presParOf" srcId="{3BDB713E-7C49-4704-8046-70FFFA00E9E6}" destId="{4039F51E-FF80-4C04-8AA0-5EBD51CB8E34}" srcOrd="4" destOrd="0" presId="urn:microsoft.com/office/officeart/2005/8/layout/lProcess1"/>
    <dgm:cxn modelId="{431339D8-0D5B-44F2-BF9D-D9C5F4CF3E6F}" type="presParOf" srcId="{3BDB713E-7C49-4704-8046-70FFFA00E9E6}" destId="{890968D2-8FF1-4257-889C-8C22A59BB202}" srcOrd="5" destOrd="0" presId="urn:microsoft.com/office/officeart/2005/8/layout/lProcess1"/>
    <dgm:cxn modelId="{38395899-85B6-4BFD-A00F-6104AC9F23D5}" type="presParOf" srcId="{3BDB713E-7C49-4704-8046-70FFFA00E9E6}" destId="{05F4AD81-C2DF-48A5-ADE3-65495C205FEC}" srcOrd="6" destOrd="0" presId="urn:microsoft.com/office/officeart/2005/8/layout/lProcess1"/>
    <dgm:cxn modelId="{F290692B-9C52-4DD1-AC9F-30496B6FB817}" type="presParOf" srcId="{3BDB713E-7C49-4704-8046-70FFFA00E9E6}" destId="{86DA4B96-CB97-4372-B9C0-E7325F2105D0}" srcOrd="7" destOrd="0" presId="urn:microsoft.com/office/officeart/2005/8/layout/lProcess1"/>
    <dgm:cxn modelId="{A5741178-11F7-448D-9FDA-E456A7F247A0}" type="presParOf" srcId="{3BDB713E-7C49-4704-8046-70FFFA00E9E6}" destId="{8D29271C-2033-4659-AF8E-04F935515C0A}" srcOrd="8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5832218-439F-4ECA-9ADD-FD389D04020A}" type="doc">
      <dgm:prSet loTypeId="urn:microsoft.com/office/officeart/2005/8/layout/lProcess1" loCatId="process" qsTypeId="urn:microsoft.com/office/officeart/2005/8/quickstyle/simple5" qsCatId="simple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CEB96E86-76DD-4960-971D-36671CD7E9DF}">
      <dgm:prSet phldrT="[Tekst]" custT="1"/>
      <dgm:spPr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</a:gradFill>
      </dgm:spPr>
      <dgm:t>
        <a:bodyPr/>
        <a:lstStyle/>
        <a:p>
          <a:r>
            <a:rPr lang="pl-PL" sz="16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Działanie 3.2 </a:t>
          </a:r>
          <a:r>
            <a:rPr lang="pl-PL" sz="1600" b="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Rozwój transportu morskiego, śródlądowych </a:t>
          </a:r>
        </a:p>
        <a:p>
          <a:r>
            <a:rPr lang="pl-PL" sz="1600" b="0" i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dróg wodnych i połączeń multimodalnych</a:t>
          </a:r>
        </a:p>
      </dgm:t>
    </dgm:pt>
    <dgm:pt modelId="{CDE557AD-C40F-491B-B8AF-4F88BCF93B92}" type="parTrans" cxnId="{EDC358FC-D14E-447F-97CD-076F638E3DBF}">
      <dgm:prSet/>
      <dgm:spPr/>
      <dgm:t>
        <a:bodyPr/>
        <a:lstStyle/>
        <a:p>
          <a:endParaRPr lang="pl-PL"/>
        </a:p>
      </dgm:t>
    </dgm:pt>
    <dgm:pt modelId="{F435DBC8-449D-4406-911B-D3C22B978DF9}" type="sibTrans" cxnId="{EDC358FC-D14E-447F-97CD-076F638E3DBF}">
      <dgm:prSet/>
      <dgm:spPr/>
      <dgm:t>
        <a:bodyPr/>
        <a:lstStyle/>
        <a:p>
          <a:endParaRPr lang="pl-PL"/>
        </a:p>
      </dgm:t>
    </dgm:pt>
    <dgm:pt modelId="{36B19AF2-8775-43A8-A68E-9D0C74FB3698}">
      <dgm:prSet phldrT="[Tekst]" custT="1"/>
      <dgm:spPr/>
      <dgm:t>
        <a:bodyPr/>
        <a:lstStyle/>
        <a:p>
          <a:r>
            <a:rPr lang="pl-PL" sz="1400" b="0" dirty="0">
              <a:latin typeface="+mj-lt"/>
              <a:cs typeface="Times New Roman" panose="02020603050405020304" pitchFamily="18" charset="0"/>
            </a:rPr>
            <a:t>Nabór wniosków:</a:t>
          </a:r>
        </a:p>
        <a:p>
          <a:r>
            <a:rPr lang="pl-PL" sz="1400" b="1" dirty="0">
              <a:latin typeface="+mj-lt"/>
              <a:cs typeface="Times New Roman" panose="02020603050405020304" pitchFamily="18" charset="0"/>
            </a:rPr>
            <a:t>od 30 grudnia 2016 r.</a:t>
          </a:r>
          <a:endParaRPr lang="pl-PL" sz="1400" dirty="0">
            <a:latin typeface="+mj-lt"/>
            <a:cs typeface="Times New Roman" panose="02020603050405020304" pitchFamily="18" charset="0"/>
          </a:endParaRPr>
        </a:p>
      </dgm:t>
    </dgm:pt>
    <dgm:pt modelId="{8409B74A-E1CD-4580-8184-9012ADEE8AFB}" type="parTrans" cxnId="{7E44487E-A99C-4458-A3E3-817AA2CB52F0}">
      <dgm:prSet/>
      <dgm:spPr/>
      <dgm:t>
        <a:bodyPr/>
        <a:lstStyle/>
        <a:p>
          <a:endParaRPr lang="pl-PL"/>
        </a:p>
      </dgm:t>
    </dgm:pt>
    <dgm:pt modelId="{0C7848BA-0452-4818-AC48-0C506B6F77CF}" type="sibTrans" cxnId="{7E44487E-A99C-4458-A3E3-817AA2CB52F0}">
      <dgm:prSet/>
      <dgm:spPr/>
      <dgm:t>
        <a:bodyPr/>
        <a:lstStyle/>
        <a:p>
          <a:endParaRPr lang="pl-PL"/>
        </a:p>
      </dgm:t>
    </dgm:pt>
    <dgm:pt modelId="{F7DC64B6-E6C0-4F93-865E-88FF1DEB2D2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pl-PL" sz="1400" b="0" dirty="0">
              <a:latin typeface="+mj-lt"/>
              <a:cs typeface="Times New Roman" panose="02020603050405020304" pitchFamily="18" charset="0"/>
            </a:rPr>
            <a:t>Dofinansowanie UE:  </a:t>
          </a:r>
        </a:p>
        <a:p>
          <a:pPr>
            <a:spcAft>
              <a:spcPts val="0"/>
            </a:spcAft>
          </a:pPr>
          <a:r>
            <a:rPr lang="pl-PL" sz="1400" b="1" dirty="0">
              <a:latin typeface="+mj-lt"/>
              <a:cs typeface="Times New Roman" panose="02020603050405020304" pitchFamily="18" charset="0"/>
            </a:rPr>
            <a:t>1,00 mld PLN</a:t>
          </a:r>
          <a:endParaRPr lang="pl-PL" sz="1400" b="0" dirty="0">
            <a:latin typeface="+mj-lt"/>
            <a:cs typeface="Times New Roman" panose="02020603050405020304" pitchFamily="18" charset="0"/>
          </a:endParaRPr>
        </a:p>
      </dgm:t>
    </dgm:pt>
    <dgm:pt modelId="{6C1D61B6-235E-4FFA-82E8-50754F0927DA}" type="parTrans" cxnId="{3D2949CF-7830-4A8D-B5FA-3E7A1DFA735E}">
      <dgm:prSet/>
      <dgm:spPr/>
      <dgm:t>
        <a:bodyPr/>
        <a:lstStyle/>
        <a:p>
          <a:endParaRPr lang="pl-PL"/>
        </a:p>
      </dgm:t>
    </dgm:pt>
    <dgm:pt modelId="{FF7B945E-1FF8-4B95-AD99-64841608BC81}" type="sibTrans" cxnId="{3D2949CF-7830-4A8D-B5FA-3E7A1DFA735E}">
      <dgm:prSet/>
      <dgm:spPr/>
      <dgm:t>
        <a:bodyPr/>
        <a:lstStyle/>
        <a:p>
          <a:endParaRPr lang="pl-PL"/>
        </a:p>
      </dgm:t>
    </dgm:pt>
    <dgm:pt modelId="{5B490D23-3559-41BD-81A6-39A3E0D9E6F5}" type="pres">
      <dgm:prSet presAssocID="{B5832218-439F-4ECA-9ADD-FD389D04020A}" presName="Name0" presStyleCnt="0">
        <dgm:presLayoutVars>
          <dgm:dir/>
          <dgm:animLvl val="lvl"/>
          <dgm:resizeHandles val="exact"/>
        </dgm:presLayoutVars>
      </dgm:prSet>
      <dgm:spPr/>
    </dgm:pt>
    <dgm:pt modelId="{3BDB713E-7C49-4704-8046-70FFFA00E9E6}" type="pres">
      <dgm:prSet presAssocID="{CEB96E86-76DD-4960-971D-36671CD7E9DF}" presName="vertFlow" presStyleCnt="0"/>
      <dgm:spPr/>
    </dgm:pt>
    <dgm:pt modelId="{A5F5F480-DB34-409F-9E29-E666329FF03C}" type="pres">
      <dgm:prSet presAssocID="{CEB96E86-76DD-4960-971D-36671CD7E9DF}" presName="header" presStyleLbl="node1" presStyleIdx="0" presStyleCnt="1" custScaleX="70419" custScaleY="30755" custLinFactNeighborX="-57" custLinFactNeighborY="-53642"/>
      <dgm:spPr/>
    </dgm:pt>
    <dgm:pt modelId="{F7BA6E41-99EF-43AC-B5F6-DB87AFDF784E}" type="pres">
      <dgm:prSet presAssocID="{8409B74A-E1CD-4580-8184-9012ADEE8AFB}" presName="parTrans" presStyleLbl="sibTrans2D1" presStyleIdx="0" presStyleCnt="2" custScaleX="47003" custLinFactY="-3744" custLinFactNeighborX="456" custLinFactNeighborY="-100000"/>
      <dgm:spPr/>
    </dgm:pt>
    <dgm:pt modelId="{4039F51E-FF80-4C04-8AA0-5EBD51CB8E34}" type="pres">
      <dgm:prSet presAssocID="{36B19AF2-8775-43A8-A68E-9D0C74FB3698}" presName="child" presStyleLbl="alignAccFollowNode1" presStyleIdx="0" presStyleCnt="2" custScaleX="71775" custScaleY="23550" custLinFactNeighborX="39" custLinFactNeighborY="74220">
        <dgm:presLayoutVars>
          <dgm:chMax val="0"/>
          <dgm:bulletEnabled val="1"/>
        </dgm:presLayoutVars>
      </dgm:prSet>
      <dgm:spPr/>
    </dgm:pt>
    <dgm:pt modelId="{890968D2-8FF1-4257-889C-8C22A59BB202}" type="pres">
      <dgm:prSet presAssocID="{0C7848BA-0452-4818-AC48-0C506B6F77CF}" presName="sibTrans" presStyleLbl="sibTrans2D1" presStyleIdx="1" presStyleCnt="2" custAng="107130" custScaleX="199906" custScaleY="108990" custLinFactNeighborX="214" custLinFactNeighborY="8681"/>
      <dgm:spPr/>
    </dgm:pt>
    <dgm:pt modelId="{05F4AD81-C2DF-48A5-ADE3-65495C205FEC}" type="pres">
      <dgm:prSet presAssocID="{F7DC64B6-E6C0-4F93-865E-88FF1DEB2D20}" presName="child" presStyleLbl="alignAccFollowNode1" presStyleIdx="1" presStyleCnt="2" custScaleX="69749" custScaleY="23822" custLinFactNeighborX="0" custLinFactNeighborY="43821">
        <dgm:presLayoutVars>
          <dgm:chMax val="0"/>
          <dgm:bulletEnabled val="1"/>
        </dgm:presLayoutVars>
      </dgm:prSet>
      <dgm:spPr/>
    </dgm:pt>
  </dgm:ptLst>
  <dgm:cxnLst>
    <dgm:cxn modelId="{04F042FE-9DCF-4018-9008-FB5AE4F7EB32}" type="presOf" srcId="{36B19AF2-8775-43A8-A68E-9D0C74FB3698}" destId="{4039F51E-FF80-4C04-8AA0-5EBD51CB8E34}" srcOrd="0" destOrd="0" presId="urn:microsoft.com/office/officeart/2005/8/layout/lProcess1"/>
    <dgm:cxn modelId="{02A45DF1-FFFA-415E-993C-A0B99E7AF257}" type="presOf" srcId="{B5832218-439F-4ECA-9ADD-FD389D04020A}" destId="{5B490D23-3559-41BD-81A6-39A3E0D9E6F5}" srcOrd="0" destOrd="0" presId="urn:microsoft.com/office/officeart/2005/8/layout/lProcess1"/>
    <dgm:cxn modelId="{EDC358FC-D14E-447F-97CD-076F638E3DBF}" srcId="{B5832218-439F-4ECA-9ADD-FD389D04020A}" destId="{CEB96E86-76DD-4960-971D-36671CD7E9DF}" srcOrd="0" destOrd="0" parTransId="{CDE557AD-C40F-491B-B8AF-4F88BCF93B92}" sibTransId="{F435DBC8-449D-4406-911B-D3C22B978DF9}"/>
    <dgm:cxn modelId="{9FEF25FF-0386-4CEF-AD7A-4E2FC020BFF1}" type="presOf" srcId="{F7DC64B6-E6C0-4F93-865E-88FF1DEB2D20}" destId="{05F4AD81-C2DF-48A5-ADE3-65495C205FEC}" srcOrd="0" destOrd="0" presId="urn:microsoft.com/office/officeart/2005/8/layout/lProcess1"/>
    <dgm:cxn modelId="{7E44487E-A99C-4458-A3E3-817AA2CB52F0}" srcId="{CEB96E86-76DD-4960-971D-36671CD7E9DF}" destId="{36B19AF2-8775-43A8-A68E-9D0C74FB3698}" srcOrd="0" destOrd="0" parTransId="{8409B74A-E1CD-4580-8184-9012ADEE8AFB}" sibTransId="{0C7848BA-0452-4818-AC48-0C506B6F77CF}"/>
    <dgm:cxn modelId="{715B6B11-D4A9-4778-B91A-0C083F065AEA}" type="presOf" srcId="{CEB96E86-76DD-4960-971D-36671CD7E9DF}" destId="{A5F5F480-DB34-409F-9E29-E666329FF03C}" srcOrd="0" destOrd="0" presId="urn:microsoft.com/office/officeart/2005/8/layout/lProcess1"/>
    <dgm:cxn modelId="{47AABD89-27DC-4A0D-9240-7750CAA0B343}" type="presOf" srcId="{0C7848BA-0452-4818-AC48-0C506B6F77CF}" destId="{890968D2-8FF1-4257-889C-8C22A59BB202}" srcOrd="0" destOrd="0" presId="urn:microsoft.com/office/officeart/2005/8/layout/lProcess1"/>
    <dgm:cxn modelId="{147110D9-14A1-4927-8B7D-8BA60939A8E2}" type="presOf" srcId="{8409B74A-E1CD-4580-8184-9012ADEE8AFB}" destId="{F7BA6E41-99EF-43AC-B5F6-DB87AFDF784E}" srcOrd="0" destOrd="0" presId="urn:microsoft.com/office/officeart/2005/8/layout/lProcess1"/>
    <dgm:cxn modelId="{3D2949CF-7830-4A8D-B5FA-3E7A1DFA735E}" srcId="{CEB96E86-76DD-4960-971D-36671CD7E9DF}" destId="{F7DC64B6-E6C0-4F93-865E-88FF1DEB2D20}" srcOrd="1" destOrd="0" parTransId="{6C1D61B6-235E-4FFA-82E8-50754F0927DA}" sibTransId="{FF7B945E-1FF8-4B95-AD99-64841608BC81}"/>
    <dgm:cxn modelId="{71FEDE10-81F4-47C4-9417-9953D6C22D4B}" type="presParOf" srcId="{5B490D23-3559-41BD-81A6-39A3E0D9E6F5}" destId="{3BDB713E-7C49-4704-8046-70FFFA00E9E6}" srcOrd="0" destOrd="0" presId="urn:microsoft.com/office/officeart/2005/8/layout/lProcess1"/>
    <dgm:cxn modelId="{16AB8D14-A2CB-4ABD-B072-3476F948E3BD}" type="presParOf" srcId="{3BDB713E-7C49-4704-8046-70FFFA00E9E6}" destId="{A5F5F480-DB34-409F-9E29-E666329FF03C}" srcOrd="0" destOrd="0" presId="urn:microsoft.com/office/officeart/2005/8/layout/lProcess1"/>
    <dgm:cxn modelId="{306AE545-0C92-4996-8A1A-B31391853F70}" type="presParOf" srcId="{3BDB713E-7C49-4704-8046-70FFFA00E9E6}" destId="{F7BA6E41-99EF-43AC-B5F6-DB87AFDF784E}" srcOrd="1" destOrd="0" presId="urn:microsoft.com/office/officeart/2005/8/layout/lProcess1"/>
    <dgm:cxn modelId="{9D47FCAC-8556-4A86-8DB8-533EA067E3B4}" type="presParOf" srcId="{3BDB713E-7C49-4704-8046-70FFFA00E9E6}" destId="{4039F51E-FF80-4C04-8AA0-5EBD51CB8E34}" srcOrd="2" destOrd="0" presId="urn:microsoft.com/office/officeart/2005/8/layout/lProcess1"/>
    <dgm:cxn modelId="{260E7223-19E3-483B-A004-4A01BE99AC3E}" type="presParOf" srcId="{3BDB713E-7C49-4704-8046-70FFFA00E9E6}" destId="{890968D2-8FF1-4257-889C-8C22A59BB202}" srcOrd="3" destOrd="0" presId="urn:microsoft.com/office/officeart/2005/8/layout/lProcess1"/>
    <dgm:cxn modelId="{BF174F1C-75F3-4E0F-A224-28DBF2155F4D}" type="presParOf" srcId="{3BDB713E-7C49-4704-8046-70FFFA00E9E6}" destId="{05F4AD81-C2DF-48A5-ADE3-65495C205FEC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6376A9-6062-4E13-8919-4B8D486A2B0A}">
      <dsp:nvSpPr>
        <dsp:cNvPr id="0" name=""/>
        <dsp:cNvSpPr/>
      </dsp:nvSpPr>
      <dsp:spPr>
        <a:xfrm>
          <a:off x="35990" y="515266"/>
          <a:ext cx="4394921" cy="948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rgbClr val="C00000"/>
              </a:solidFill>
              <a:latin typeface="+mj-lt"/>
              <a:cs typeface="Times New Roman" panose="02020603050405020304" pitchFamily="18" charset="0"/>
            </a:rPr>
            <a:t>Działanie 4.1</a:t>
          </a:r>
          <a:r>
            <a:rPr lang="pl-PL" sz="1400" b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</a:t>
          </a:r>
          <a:r>
            <a:rPr lang="pl-PL" sz="1400" b="0" i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Zwiększenie dostępności transportowej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ośrodków miejskich leżących w sieci drogowej </a:t>
          </a:r>
          <a:r>
            <a:rPr lang="pl-PL" sz="1400" b="0" i="1" kern="1200" dirty="0" err="1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TEN-T</a:t>
          </a:r>
          <a:r>
            <a:rPr lang="pl-PL" sz="1400" b="0" i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i odciążenie miast od nadmiernego ruchu drogowego</a:t>
          </a:r>
        </a:p>
      </dsp:txBody>
      <dsp:txXfrm>
        <a:off x="63767" y="543043"/>
        <a:ext cx="4339367" cy="892820"/>
      </dsp:txXfrm>
    </dsp:sp>
    <dsp:sp modelId="{3D9DCF1F-3EC9-40D6-9B3F-EEC0B7B50519}">
      <dsp:nvSpPr>
        <dsp:cNvPr id="0" name=""/>
        <dsp:cNvSpPr/>
      </dsp:nvSpPr>
      <dsp:spPr>
        <a:xfrm rot="5399887">
          <a:off x="2164530" y="1518539"/>
          <a:ext cx="137880" cy="165965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ACC6B3-69F1-47FE-ACEF-3360C7FBC965}">
      <dsp:nvSpPr>
        <dsp:cNvPr id="0" name=""/>
        <dsp:cNvSpPr/>
      </dsp:nvSpPr>
      <dsp:spPr>
        <a:xfrm>
          <a:off x="35971" y="1739402"/>
          <a:ext cx="4395034" cy="80457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Nabór wniosków: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latin typeface="+mj-lt"/>
              <a:cs typeface="Times New Roman" panose="02020603050405020304" pitchFamily="18" charset="0"/>
            </a:rPr>
            <a:t>od 1 grudnia 2015 r. do 29 kwietnia 2016 r.</a:t>
          </a:r>
        </a:p>
      </dsp:txBody>
      <dsp:txXfrm>
        <a:off x="59536" y="1762967"/>
        <a:ext cx="4347904" cy="757442"/>
      </dsp:txXfrm>
    </dsp:sp>
    <dsp:sp modelId="{35D33DB2-7500-4111-8B70-D1FBE9514426}">
      <dsp:nvSpPr>
        <dsp:cNvPr id="0" name=""/>
        <dsp:cNvSpPr/>
      </dsp:nvSpPr>
      <dsp:spPr>
        <a:xfrm rot="5519678">
          <a:off x="2121185" y="2636065"/>
          <a:ext cx="184390" cy="165965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7F6C5-A2BE-4117-B184-92CBB6C05EC7}">
      <dsp:nvSpPr>
        <dsp:cNvPr id="0" name=""/>
        <dsp:cNvSpPr/>
      </dsp:nvSpPr>
      <dsp:spPr>
        <a:xfrm>
          <a:off x="1033" y="2894119"/>
          <a:ext cx="4395034" cy="50151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Dofinansowanie UE: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latin typeface="+mj-lt"/>
              <a:cs typeface="Times New Roman" panose="02020603050405020304" pitchFamily="18" charset="0"/>
            </a:rPr>
            <a:t>1,45 mld PLN</a:t>
          </a:r>
          <a:endParaRPr lang="pl-PL" sz="1400" kern="1200" dirty="0">
            <a:latin typeface="+mj-lt"/>
            <a:cs typeface="Times New Roman" panose="02020603050405020304" pitchFamily="18" charset="0"/>
          </a:endParaRPr>
        </a:p>
      </dsp:txBody>
      <dsp:txXfrm>
        <a:off x="15722" y="2908808"/>
        <a:ext cx="4365656" cy="472141"/>
      </dsp:txXfrm>
    </dsp:sp>
    <dsp:sp modelId="{92B9C09F-E342-4EA8-AF8D-862CB63D6B64}">
      <dsp:nvSpPr>
        <dsp:cNvPr id="0" name=""/>
        <dsp:cNvSpPr/>
      </dsp:nvSpPr>
      <dsp:spPr>
        <a:xfrm rot="5266813">
          <a:off x="2160914" y="3448146"/>
          <a:ext cx="105216" cy="165965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702A68-FDFE-45F7-9953-7ABA65C19DBC}">
      <dsp:nvSpPr>
        <dsp:cNvPr id="0" name=""/>
        <dsp:cNvSpPr/>
      </dsp:nvSpPr>
      <dsp:spPr>
        <a:xfrm>
          <a:off x="35971" y="3666618"/>
          <a:ext cx="4395034" cy="75923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Wpłynęło 5 WoD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wartość całkowita ok. 0,78 mld PLN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wnioskowane dofinansowanie UE ok. 0,63 mld PLN</a:t>
          </a:r>
        </a:p>
      </dsp:txBody>
      <dsp:txXfrm>
        <a:off x="58208" y="3688855"/>
        <a:ext cx="4350560" cy="714757"/>
      </dsp:txXfrm>
    </dsp:sp>
    <dsp:sp modelId="{9EADA10B-A001-4332-8C21-2610F40E0FCC}">
      <dsp:nvSpPr>
        <dsp:cNvPr id="0" name=""/>
        <dsp:cNvSpPr/>
      </dsp:nvSpPr>
      <dsp:spPr>
        <a:xfrm rot="5399844">
          <a:off x="2190126" y="4469234"/>
          <a:ext cx="86770" cy="165965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C0BFF0-C32B-416F-A5B2-D1F7B8A4FC2F}">
      <dsp:nvSpPr>
        <dsp:cNvPr id="0" name=""/>
        <dsp:cNvSpPr/>
      </dsp:nvSpPr>
      <dsp:spPr>
        <a:xfrm>
          <a:off x="36009" y="4678585"/>
          <a:ext cx="4395034" cy="40900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1" kern="1200" dirty="0">
              <a:latin typeface="+mj-lt"/>
              <a:cs typeface="Times New Roman" panose="02020603050405020304" pitchFamily="18" charset="0"/>
            </a:rPr>
            <a:t>Termin zakończenia oceny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Listopad 2016 r. </a:t>
          </a:r>
        </a:p>
      </dsp:txBody>
      <dsp:txXfrm>
        <a:off x="47988" y="4690564"/>
        <a:ext cx="4371076" cy="385047"/>
      </dsp:txXfrm>
    </dsp:sp>
    <dsp:sp modelId="{A5F5F480-DB34-409F-9E29-E666329FF03C}">
      <dsp:nvSpPr>
        <dsp:cNvPr id="0" name=""/>
        <dsp:cNvSpPr/>
      </dsp:nvSpPr>
      <dsp:spPr>
        <a:xfrm>
          <a:off x="4896544" y="504056"/>
          <a:ext cx="4492945" cy="94837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2">
                <a:lumMod val="60000"/>
                <a:lumOff val="4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solidFill>
                <a:srgbClr val="C00000"/>
              </a:solidFill>
              <a:latin typeface="+mn-lt"/>
              <a:cs typeface="Times New Roman" panose="02020603050405020304" pitchFamily="18" charset="0"/>
            </a:rPr>
            <a:t>Działanie 4.2</a:t>
          </a:r>
          <a:r>
            <a:rPr lang="pl-PL" sz="1400" b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pl-PL" sz="1400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  <a:r>
            <a:rPr lang="pl-PL" sz="1400" b="0" i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Zwiększenie dostępności transportowej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ośrodków miejskich leżących poza siecią drogową </a:t>
          </a:r>
          <a:r>
            <a:rPr lang="pl-PL" sz="1400" b="0" i="1" kern="1200" dirty="0" err="1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TEN-T</a:t>
          </a:r>
          <a:r>
            <a:rPr lang="pl-PL" sz="1400" b="0" i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i="1" kern="1200" dirty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i odciążenie miast od nadmiernego ruchu drogowego</a:t>
          </a:r>
        </a:p>
      </dsp:txBody>
      <dsp:txXfrm>
        <a:off x="4924321" y="531833"/>
        <a:ext cx="4437391" cy="892820"/>
      </dsp:txXfrm>
    </dsp:sp>
    <dsp:sp modelId="{06B5744B-FA48-408E-B2FC-A5B488BBB5F9}">
      <dsp:nvSpPr>
        <dsp:cNvPr id="0" name=""/>
        <dsp:cNvSpPr/>
      </dsp:nvSpPr>
      <dsp:spPr>
        <a:xfrm rot="5504660">
          <a:off x="7055404" y="1507329"/>
          <a:ext cx="137944" cy="165965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91DA3D-A054-4CB3-90EB-FAD4F9966835}">
      <dsp:nvSpPr>
        <dsp:cNvPr id="0" name=""/>
        <dsp:cNvSpPr/>
      </dsp:nvSpPr>
      <dsp:spPr>
        <a:xfrm>
          <a:off x="4896525" y="1728193"/>
          <a:ext cx="4422803" cy="80457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Nabór wniosków: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latin typeface="+mj-lt"/>
              <a:cs typeface="Times New Roman" panose="02020603050405020304" pitchFamily="18" charset="0"/>
            </a:rPr>
            <a:t>od 1 grudnia 2015 r. do 29 kwietnia 2016 r.</a:t>
          </a:r>
          <a:endParaRPr lang="pl-PL" sz="1400" kern="1200" dirty="0">
            <a:latin typeface="+mj-lt"/>
            <a:cs typeface="Times New Roman" panose="02020603050405020304" pitchFamily="18" charset="0"/>
          </a:endParaRPr>
        </a:p>
      </dsp:txBody>
      <dsp:txXfrm>
        <a:off x="4920090" y="1751758"/>
        <a:ext cx="4375673" cy="757442"/>
      </dsp:txXfrm>
    </dsp:sp>
    <dsp:sp modelId="{F13BDF42-F6DA-4F12-9373-007DA846F252}">
      <dsp:nvSpPr>
        <dsp:cNvPr id="0" name=""/>
        <dsp:cNvSpPr/>
      </dsp:nvSpPr>
      <dsp:spPr>
        <a:xfrm rot="5400000">
          <a:off x="7017132" y="2623561"/>
          <a:ext cx="181589" cy="165965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39F51E-FF80-4C04-8AA0-5EBD51CB8E34}">
      <dsp:nvSpPr>
        <dsp:cNvPr id="0" name=""/>
        <dsp:cNvSpPr/>
      </dsp:nvSpPr>
      <dsp:spPr>
        <a:xfrm>
          <a:off x="4896525" y="2880321"/>
          <a:ext cx="4422803" cy="50151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Dofinansowanie UE: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latin typeface="+mj-lt"/>
              <a:cs typeface="Times New Roman" panose="02020603050405020304" pitchFamily="18" charset="0"/>
            </a:rPr>
            <a:t>2,15 mld PLN</a:t>
          </a:r>
          <a:endParaRPr lang="pl-PL" sz="1400" kern="1200" dirty="0">
            <a:latin typeface="+mj-lt"/>
            <a:cs typeface="Times New Roman" panose="02020603050405020304" pitchFamily="18" charset="0"/>
          </a:endParaRPr>
        </a:p>
      </dsp:txBody>
      <dsp:txXfrm>
        <a:off x="4911214" y="2895010"/>
        <a:ext cx="4393425" cy="472141"/>
      </dsp:txXfrm>
    </dsp:sp>
    <dsp:sp modelId="{890968D2-8FF1-4257-889C-8C22A59BB202}">
      <dsp:nvSpPr>
        <dsp:cNvPr id="0" name=""/>
        <dsp:cNvSpPr/>
      </dsp:nvSpPr>
      <dsp:spPr>
        <a:xfrm rot="5414737">
          <a:off x="7048701" y="3439388"/>
          <a:ext cx="115096" cy="165965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4AD81-C2DF-48A5-ADE3-65495C205FEC}">
      <dsp:nvSpPr>
        <dsp:cNvPr id="0" name=""/>
        <dsp:cNvSpPr/>
      </dsp:nvSpPr>
      <dsp:spPr>
        <a:xfrm>
          <a:off x="4896525" y="3662900"/>
          <a:ext cx="4414988" cy="759231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Wpłynęło 41 </a:t>
          </a:r>
          <a:r>
            <a:rPr lang="pl-PL" sz="1400" b="0" kern="1200" dirty="0" err="1">
              <a:latin typeface="+mj-lt"/>
              <a:cs typeface="Times New Roman" panose="02020603050405020304" pitchFamily="18" charset="0"/>
            </a:rPr>
            <a:t>WoD</a:t>
          </a:r>
          <a:r>
            <a:rPr lang="pl-PL" sz="1400" b="0" kern="1200" dirty="0">
              <a:latin typeface="+mj-lt"/>
              <a:cs typeface="Times New Roman" panose="02020603050405020304" pitchFamily="18" charset="0"/>
            </a:rPr>
            <a:t>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wartość całkowita ok. 7,5 mld PLN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wnioskowane dofinansowanie UE ok. 6 mld PLN</a:t>
          </a:r>
        </a:p>
      </dsp:txBody>
      <dsp:txXfrm>
        <a:off x="4918762" y="3685137"/>
        <a:ext cx="4370514" cy="714757"/>
      </dsp:txXfrm>
    </dsp:sp>
    <dsp:sp modelId="{86DA4B96-CB97-4372-B9C0-E7325F2105D0}">
      <dsp:nvSpPr>
        <dsp:cNvPr id="0" name=""/>
        <dsp:cNvSpPr/>
      </dsp:nvSpPr>
      <dsp:spPr>
        <a:xfrm rot="5226075">
          <a:off x="7084326" y="4467375"/>
          <a:ext cx="90816" cy="165965"/>
        </a:xfrm>
        <a:prstGeom prst="rightArrow">
          <a:avLst>
            <a:gd name="adj1" fmla="val 667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9271C-2033-4659-AF8E-04F935515C0A}">
      <dsp:nvSpPr>
        <dsp:cNvPr id="0" name=""/>
        <dsp:cNvSpPr/>
      </dsp:nvSpPr>
      <dsp:spPr>
        <a:xfrm>
          <a:off x="4896544" y="4678585"/>
          <a:ext cx="4500076" cy="40900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  <a:alpha val="9000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1" kern="1200" dirty="0">
              <a:latin typeface="+mj-lt"/>
              <a:cs typeface="Times New Roman" panose="02020603050405020304" pitchFamily="18" charset="0"/>
            </a:rPr>
            <a:t>Termin zakończenia oceny 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31 grudnia 2016 r.</a:t>
          </a:r>
        </a:p>
      </dsp:txBody>
      <dsp:txXfrm>
        <a:off x="4908523" y="4690564"/>
        <a:ext cx="4476118" cy="3850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F5F480-DB34-409F-9E29-E666329FF03C}">
      <dsp:nvSpPr>
        <dsp:cNvPr id="0" name=""/>
        <dsp:cNvSpPr/>
      </dsp:nvSpPr>
      <dsp:spPr>
        <a:xfrm>
          <a:off x="131156" y="0"/>
          <a:ext cx="8212207" cy="8966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tx2">
                <a:lumMod val="40000"/>
                <a:lumOff val="6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Działanie 3.2 </a:t>
          </a:r>
          <a:r>
            <a:rPr lang="pl-PL" sz="1600" b="0" i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Rozwój transportu morskiego, śródlądowych 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0" i="1" kern="1200" dirty="0">
              <a:solidFill>
                <a:schemeClr val="tx1"/>
              </a:solidFill>
              <a:latin typeface="+mj-lt"/>
              <a:cs typeface="Times New Roman" panose="02020603050405020304" pitchFamily="18" charset="0"/>
            </a:rPr>
            <a:t>dróg wodnych i połączeń multimodalnych</a:t>
          </a:r>
        </a:p>
      </dsp:txBody>
      <dsp:txXfrm>
        <a:off x="157418" y="26262"/>
        <a:ext cx="8159683" cy="844131"/>
      </dsp:txXfrm>
    </dsp:sp>
    <dsp:sp modelId="{F7BA6E41-99EF-43AC-B5F6-DB87AFDF784E}">
      <dsp:nvSpPr>
        <dsp:cNvPr id="0" name=""/>
        <dsp:cNvSpPr/>
      </dsp:nvSpPr>
      <dsp:spPr>
        <a:xfrm rot="5384654">
          <a:off x="4045333" y="970357"/>
          <a:ext cx="403345" cy="510209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039F51E-FF80-4C04-8AA0-5EBD51CB8E34}">
      <dsp:nvSpPr>
        <dsp:cNvPr id="0" name=""/>
        <dsp:cNvSpPr/>
      </dsp:nvSpPr>
      <dsp:spPr>
        <a:xfrm>
          <a:off x="63284" y="2612891"/>
          <a:ext cx="8370343" cy="68659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Nabór wniosków: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b="1" kern="1200" dirty="0">
              <a:latin typeface="+mj-lt"/>
              <a:cs typeface="Times New Roman" panose="02020603050405020304" pitchFamily="18" charset="0"/>
            </a:rPr>
            <a:t>od 30 grudnia 2016 r.</a:t>
          </a:r>
          <a:endParaRPr lang="pl-PL" sz="1400" kern="1200" dirty="0">
            <a:latin typeface="+mj-lt"/>
            <a:cs typeface="Times New Roman" panose="02020603050405020304" pitchFamily="18" charset="0"/>
          </a:endParaRPr>
        </a:p>
      </dsp:txBody>
      <dsp:txXfrm>
        <a:off x="83394" y="2633001"/>
        <a:ext cx="8330123" cy="646375"/>
      </dsp:txXfrm>
    </dsp:sp>
    <dsp:sp modelId="{890968D2-8FF1-4257-889C-8C22A59BB202}">
      <dsp:nvSpPr>
        <dsp:cNvPr id="0" name=""/>
        <dsp:cNvSpPr/>
      </dsp:nvSpPr>
      <dsp:spPr>
        <a:xfrm rot="5522504">
          <a:off x="4246267" y="3228973"/>
          <a:ext cx="0" cy="556076"/>
        </a:xfrm>
        <a:prstGeom prst="rightArrow">
          <a:avLst>
            <a:gd name="adj1" fmla="val 66700"/>
            <a:gd name="adj2" fmla="val 50000"/>
          </a:avLst>
        </a:prstGeom>
        <a:gradFill rotWithShape="0">
          <a:gsLst>
            <a:gs pos="0">
              <a:schemeClr val="accent1">
                <a:shade val="90000"/>
                <a:hueOff val="306302"/>
                <a:satOff val="-4255"/>
                <a:lumOff val="22954"/>
                <a:alphaOff val="0"/>
                <a:shade val="51000"/>
                <a:satMod val="130000"/>
              </a:schemeClr>
            </a:gs>
            <a:gs pos="80000">
              <a:schemeClr val="accent1">
                <a:shade val="90000"/>
                <a:hueOff val="306302"/>
                <a:satOff val="-4255"/>
                <a:lumOff val="22954"/>
                <a:alphaOff val="0"/>
                <a:shade val="93000"/>
                <a:satMod val="130000"/>
              </a:schemeClr>
            </a:gs>
            <a:gs pos="100000">
              <a:schemeClr val="accent1">
                <a:shade val="90000"/>
                <a:hueOff val="306302"/>
                <a:satOff val="-4255"/>
                <a:lumOff val="2295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05F4AD81-C2DF-48A5-ADE3-65495C205FEC}">
      <dsp:nvSpPr>
        <dsp:cNvPr id="0" name=""/>
        <dsp:cNvSpPr/>
      </dsp:nvSpPr>
      <dsp:spPr>
        <a:xfrm>
          <a:off x="176871" y="3625954"/>
          <a:ext cx="8134073" cy="694525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0" kern="1200" dirty="0">
              <a:latin typeface="+mj-lt"/>
              <a:cs typeface="Times New Roman" panose="02020603050405020304" pitchFamily="18" charset="0"/>
            </a:rPr>
            <a:t>Dofinansowanie UE: 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400" b="1" kern="1200" dirty="0">
              <a:latin typeface="+mj-lt"/>
              <a:cs typeface="Times New Roman" panose="02020603050405020304" pitchFamily="18" charset="0"/>
            </a:rPr>
            <a:t>1,00 mld PLN</a:t>
          </a:r>
          <a:endParaRPr lang="pl-PL" sz="1400" b="0" kern="1200" dirty="0">
            <a:latin typeface="+mj-lt"/>
            <a:cs typeface="Times New Roman" panose="02020603050405020304" pitchFamily="18" charset="0"/>
          </a:endParaRPr>
        </a:p>
      </dsp:txBody>
      <dsp:txXfrm>
        <a:off x="197213" y="3646296"/>
        <a:ext cx="8093389" cy="6538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0.39163</cdr:x>
      <cdr:y>0.92505</cdr:y>
    </cdr:from>
    <cdr:to>
      <cdr:x>0.5</cdr:x>
      <cdr:y>0.99111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2081833" y="4493329"/>
          <a:ext cx="576064" cy="3208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pl-PL" sz="1800" dirty="0"/>
            <a:t>6.1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0.20335</cdr:x>
      <cdr:y>0.37838</cdr:y>
    </cdr:from>
    <cdr:to>
      <cdr:x>0.53552</cdr:x>
      <cdr:y>0.66514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745404" y="1008112"/>
          <a:ext cx="1217615" cy="764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pl-PL" sz="1400" b="1" dirty="0"/>
            <a:t>83 %</a:t>
          </a:r>
        </a:p>
        <a:p xmlns:a="http://schemas.openxmlformats.org/drawingml/2006/main">
          <a:pPr algn="ctr"/>
          <a:r>
            <a:rPr lang="pl-PL" sz="1400" b="1" dirty="0"/>
            <a:t>1 670 mln EUR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667D2-980E-4570-A566-E6B71199A895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DFA37-7075-4A07-B505-26DFC699EDB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0762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AA62D8-BD88-4FDA-9D00-B343D9AE985A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DF43B-8D86-48AA-BED4-E896DAA485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989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188640"/>
            <a:ext cx="8737600" cy="147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503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0" y="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45406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2634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algn="r"/>
            <a:r>
              <a:rPr lang="pl-PL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Dostosowanie taboru Tramwajów Warszawskich do potrzeb osób niepełnosprawnych</a:t>
            </a:r>
            <a:br>
              <a:rPr lang="pl-PL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l-PL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zakup 60 tramwajów niskopodłogowych</a:t>
            </a:r>
            <a:endParaRPr lang="pl-PL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0" y="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603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0" y="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 userDrawn="1"/>
        </p:nvSpPr>
        <p:spPr>
          <a:xfrm>
            <a:off x="3048000" y="296733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pl-P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Dostosowanie taboru Tramwajów Warszawskich do potrzeb osób niepełnosprawnych</a:t>
            </a:r>
          </a:p>
          <a:p>
            <a:pPr algn="r"/>
            <a:r>
              <a:rPr lang="pl-PL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zakup 60 tramwajów niskopodłogowych</a:t>
            </a:r>
          </a:p>
        </p:txBody>
      </p:sp>
    </p:spTree>
    <p:extLst>
      <p:ext uri="{BB962C8B-B14F-4D97-AF65-F5344CB8AC3E}">
        <p14:creationId xmlns:p14="http://schemas.microsoft.com/office/powerpoint/2010/main" val="148289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0" y="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75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0" y="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529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0" y="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5691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  <p:pic>
        <p:nvPicPr>
          <p:cNvPr id="5" name="Obraz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0" y="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az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152400" y="15240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175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0" y="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846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F413F297-6E93-40AC-A581-FD404CFD7CFC}" type="datetimeFigureOut">
              <a:rPr lang="pl-PL" smtClean="0"/>
              <a:t>03.12.2016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310CEA6-1133-4923-BF65-8DBB68821B17}" type="slidenum">
              <a:rPr lang="pl-PL" smtClean="0"/>
              <a:t>‹#›</a:t>
            </a:fld>
            <a:endParaRPr lang="pl-PL"/>
          </a:p>
        </p:txBody>
      </p:sp>
      <p:pic>
        <p:nvPicPr>
          <p:cNvPr id="8" name="Obraz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386" b="84848"/>
          <a:stretch>
            <a:fillRect/>
          </a:stretch>
        </p:blipFill>
        <p:spPr bwMode="auto">
          <a:xfrm>
            <a:off x="0" y="0"/>
            <a:ext cx="3976688" cy="1039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599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436397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11.xml"/><Relationship Id="rId4" Type="http://schemas.openxmlformats.org/officeDocument/2006/relationships/image" Target="../media/image5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cupt.gov.pl/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mailto:cupt@cupt.gov.pl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idx="4294967295"/>
          </p:nvPr>
        </p:nvSpPr>
        <p:spPr>
          <a:xfrm>
            <a:off x="869430" y="3284984"/>
            <a:ext cx="10523095" cy="1080120"/>
          </a:xfrm>
        </p:spPr>
        <p:txBody>
          <a:bodyPr>
            <a:noAutofit/>
          </a:bodyPr>
          <a:lstStyle/>
          <a:p>
            <a:pPr algn="r"/>
            <a:r>
              <a:rPr lang="pl-PL" sz="3200" b="1" dirty="0">
                <a:latin typeface="+mn-lt"/>
                <a:ea typeface="Tahoma" pitchFamily="34" charset="0"/>
                <a:cs typeface="Tahoma" pitchFamily="34" charset="0"/>
              </a:rPr>
              <a:t>Program Operacyjny Infrastruktura i Środowisko 2014-2020</a:t>
            </a:r>
            <a:br>
              <a:rPr lang="pl-PL" sz="3200" b="1" dirty="0">
                <a:latin typeface="+mn-lt"/>
                <a:ea typeface="Tahoma" pitchFamily="34" charset="0"/>
                <a:cs typeface="Tahoma" pitchFamily="34" charset="0"/>
              </a:rPr>
            </a:br>
            <a:r>
              <a:rPr lang="pl-PL" sz="3200" b="1" dirty="0">
                <a:latin typeface="+mn-lt"/>
                <a:ea typeface="Tahoma" pitchFamily="34" charset="0"/>
                <a:cs typeface="Tahoma" pitchFamily="34" charset="0"/>
              </a:rPr>
              <a:t>SEKTOR TRANSPORT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4294967295"/>
          </p:nvPr>
        </p:nvSpPr>
        <p:spPr>
          <a:xfrm>
            <a:off x="3215680" y="4776477"/>
            <a:ext cx="6048672" cy="504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000" dirty="0">
                <a:latin typeface="Tahoma" pitchFamily="34" charset="0"/>
                <a:ea typeface="Tahoma" pitchFamily="34" charset="0"/>
                <a:cs typeface="Tahoma" pitchFamily="34" charset="0"/>
              </a:rPr>
              <a:t>Centrum Unijnych Projektów Transportowych</a:t>
            </a:r>
            <a:endParaRPr lang="pl-PL" sz="20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" name="Łącznik prosty 3"/>
          <p:cNvCxnSpPr/>
          <p:nvPr/>
        </p:nvCxnSpPr>
        <p:spPr>
          <a:xfrm>
            <a:off x="869430" y="4676931"/>
            <a:ext cx="10523095" cy="14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pole tekstowe 4"/>
          <p:cNvSpPr txBox="1"/>
          <p:nvPr/>
        </p:nvSpPr>
        <p:spPr>
          <a:xfrm>
            <a:off x="7989757" y="5869144"/>
            <a:ext cx="39723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Warszawa, 5 grudnia 2016 r.</a:t>
            </a:r>
          </a:p>
        </p:txBody>
      </p:sp>
    </p:spTree>
    <p:extLst>
      <p:ext uri="{BB962C8B-B14F-4D97-AF65-F5344CB8AC3E}">
        <p14:creationId xmlns:p14="http://schemas.microsoft.com/office/powerpoint/2010/main" val="1195520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 txBox="1">
            <a:spLocks/>
          </p:cNvSpPr>
          <p:nvPr/>
        </p:nvSpPr>
        <p:spPr bwMode="auto">
          <a:xfrm>
            <a:off x="2533204" y="3822353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631504" y="980728"/>
            <a:ext cx="9126538" cy="2246313"/>
          </a:xfrm>
          <a:prstGeom prst="rect">
            <a:avLst/>
          </a:prstGeom>
        </p:spPr>
        <p:txBody>
          <a:bodyPr lIns="91430" tIns="45714" rIns="91430" bIns="45714"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sz="24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Oś priorytetowa V Rozwój transportu kolejowego w Polsce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(tryb konkursowy i pozakonkursowy)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sz="2400" b="1" i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sz="24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5" name="Strzałka w prawo 5"/>
          <p:cNvSpPr/>
          <p:nvPr/>
        </p:nvSpPr>
        <p:spPr>
          <a:xfrm>
            <a:off x="1575210" y="2545589"/>
            <a:ext cx="8850188" cy="1057215"/>
          </a:xfrm>
          <a:prstGeom prst="rightArrow">
            <a:avLst/>
          </a:prstGeom>
          <a:solidFill>
            <a:schemeClr val="accent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wzmocnienie roli transportu kolejowego w zintegrowanym systemie transportowym kraju 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(w TENT i poza siecią)</a:t>
            </a:r>
            <a:endParaRPr lang="pl-PL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trzałka w prawo 6"/>
          <p:cNvSpPr/>
          <p:nvPr/>
        </p:nvSpPr>
        <p:spPr>
          <a:xfrm>
            <a:off x="1607816" y="3602804"/>
            <a:ext cx="8850188" cy="113107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wzmocnienie infrastruktury kolejowej łączącej główne miasta Polski, ważne ośrodki przemysłowe</a:t>
            </a:r>
            <a:b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</a:br>
            <a: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 gospodarcze i linie stanowiące połączenie portów morskich z zapleczem gospodarczym w głębi kraju</a:t>
            </a:r>
            <a:endParaRPr lang="pl-PL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Strzałka w prawo 8"/>
          <p:cNvSpPr/>
          <p:nvPr/>
        </p:nvSpPr>
        <p:spPr>
          <a:xfrm>
            <a:off x="1607816" y="4733879"/>
            <a:ext cx="8850188" cy="109717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większe wykorzystanie systemów kolejowych w miastach</a:t>
            </a:r>
            <a:endParaRPr lang="pl-PL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9523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 txBox="1">
            <a:spLocks/>
          </p:cNvSpPr>
          <p:nvPr/>
        </p:nvSpPr>
        <p:spPr bwMode="auto">
          <a:xfrm>
            <a:off x="2348538" y="4102222"/>
            <a:ext cx="747859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</p:txBody>
      </p:sp>
      <p:sp>
        <p:nvSpPr>
          <p:cNvPr id="4" name="Tytuł 6"/>
          <p:cNvSpPr txBox="1">
            <a:spLocks/>
          </p:cNvSpPr>
          <p:nvPr/>
        </p:nvSpPr>
        <p:spPr>
          <a:xfrm>
            <a:off x="1735360" y="1268535"/>
            <a:ext cx="3515006" cy="331311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/>
              <a:t> </a:t>
            </a:r>
          </a:p>
        </p:txBody>
      </p:sp>
      <p:graphicFrame>
        <p:nvGraphicFramePr>
          <p:cNvPr id="5" name="Symbol zastępczy zawartości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4498297"/>
              </p:ext>
            </p:extLst>
          </p:nvPr>
        </p:nvGraphicFramePr>
        <p:xfrm>
          <a:off x="5580763" y="1256309"/>
          <a:ext cx="5721041" cy="507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tekstu 11"/>
          <p:cNvSpPr txBox="1">
            <a:spLocks/>
          </p:cNvSpPr>
          <p:nvPr/>
        </p:nvSpPr>
        <p:spPr>
          <a:xfrm>
            <a:off x="556363" y="4293094"/>
            <a:ext cx="4728574" cy="16176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pl-PL" sz="1600" b="1" dirty="0">
                <a:cs typeface="Times New Roman" pitchFamily="18" charset="0"/>
              </a:rPr>
              <a:t>Działanie 5.2 </a:t>
            </a:r>
          </a:p>
          <a:p>
            <a:r>
              <a:rPr lang="pl-PL" altLang="pl-PL" sz="1600" dirty="0">
                <a:cs typeface="Times New Roman" pitchFamily="18" charset="0"/>
              </a:rPr>
              <a:t>Rozwój transportu kolejowego poza TEN-T </a:t>
            </a:r>
          </a:p>
          <a:p>
            <a:endParaRPr lang="pl-PL" altLang="pl-PL" sz="1600" dirty="0">
              <a:cs typeface="Times New Roman" pitchFamily="18" charset="0"/>
            </a:endParaRPr>
          </a:p>
          <a:p>
            <a:r>
              <a:rPr lang="pl-PL" altLang="pl-PL" sz="1600" b="1" dirty="0">
                <a:cs typeface="Times New Roman" pitchFamily="18" charset="0"/>
              </a:rPr>
              <a:t>Działanie 5.1 </a:t>
            </a:r>
          </a:p>
          <a:p>
            <a:r>
              <a:rPr lang="pl-PL" altLang="pl-PL" sz="1600" dirty="0">
                <a:cs typeface="Times New Roman" pitchFamily="18" charset="0"/>
              </a:rPr>
              <a:t>Rozwój kolejowej sieci TEN-T</a:t>
            </a: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667621"/>
              </p:ext>
            </p:extLst>
          </p:nvPr>
        </p:nvGraphicFramePr>
        <p:xfrm>
          <a:off x="1373295" y="1268758"/>
          <a:ext cx="420664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8435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 txBox="1">
            <a:spLocks/>
          </p:cNvSpPr>
          <p:nvPr/>
        </p:nvSpPr>
        <p:spPr bwMode="auto">
          <a:xfrm>
            <a:off x="2485008" y="3813969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</p:txBody>
      </p:sp>
      <p:sp>
        <p:nvSpPr>
          <p:cNvPr id="4" name="Prostokąt 7"/>
          <p:cNvSpPr>
            <a:spLocks noChangeArrowheads="1"/>
          </p:cNvSpPr>
          <p:nvPr/>
        </p:nvSpPr>
        <p:spPr bwMode="auto">
          <a:xfrm>
            <a:off x="1559496" y="1124744"/>
            <a:ext cx="9126537" cy="346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>
            <a:spAutoFit/>
          </a:bodyPr>
          <a:lstStyle/>
          <a:p>
            <a:pPr algn="ctr" eaLnBrk="1" hangingPunct="1">
              <a:spcAft>
                <a:spcPts val="600"/>
              </a:spcAft>
            </a:pP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ctr" eaLnBrk="1" hangingPunct="1">
              <a:spcAft>
                <a:spcPts val="600"/>
              </a:spcAft>
            </a:pP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ctr" eaLnBrk="1" hangingPunct="1">
              <a:spcAft>
                <a:spcPts val="600"/>
              </a:spcAft>
            </a:pPr>
            <a:r>
              <a:rPr lang="pl-PL" altLang="pl-PL" b="1" dirty="0">
                <a:latin typeface="Calibri" pitchFamily="34" charset="0"/>
                <a:cs typeface="Times New Roman" pitchFamily="18" charset="0"/>
              </a:rPr>
              <a:t>Oś priorytetowa VI Rozwój niskoemisyjnego transportu zbiorowego w miastach</a:t>
            </a:r>
          </a:p>
          <a:p>
            <a:pPr algn="ctr" eaLnBrk="1" hangingPunct="1">
              <a:spcAft>
                <a:spcPts val="600"/>
              </a:spcAft>
            </a:pP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pl-PL" altLang="pl-PL" dirty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pl-PL" altLang="pl-PL" dirty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pl-PL" altLang="pl-PL" dirty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pl-PL" altLang="pl-PL" dirty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pl-PL" altLang="pl-PL" dirty="0">
              <a:latin typeface="Calibri" pitchFamily="34" charset="0"/>
              <a:cs typeface="Times New Roman" pitchFamily="18" charset="0"/>
            </a:endParaRPr>
          </a:p>
          <a:p>
            <a:pPr algn="just" eaLnBrk="1" hangingPunct="1">
              <a:spcAft>
                <a:spcPts val="600"/>
              </a:spcAft>
            </a:pPr>
            <a:endParaRPr lang="pl-PL" altLang="pl-PL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5" name="Strzałka w prawo 8"/>
          <p:cNvSpPr/>
          <p:nvPr/>
        </p:nvSpPr>
        <p:spPr>
          <a:xfrm>
            <a:off x="1527014" y="2276650"/>
            <a:ext cx="8850188" cy="1689332"/>
          </a:xfrm>
          <a:prstGeom prst="rightArrow">
            <a:avLst/>
          </a:prstGeom>
          <a:solidFill>
            <a:schemeClr val="accent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cs typeface="Times New Roman" pitchFamily="18" charset="0"/>
              </a:rPr>
              <a:t>większe wykorzystanie niskoemisyjnego transportu miejskiego poprzez rozwój i integrację systemów publicznego transportu zbiorowego w miastach</a:t>
            </a:r>
            <a:endParaRPr lang="pl-PL" sz="1600" dirty="0">
              <a:solidFill>
                <a:schemeClr val="tx1"/>
              </a:solidFill>
            </a:endParaRPr>
          </a:p>
        </p:txBody>
      </p:sp>
      <p:sp>
        <p:nvSpPr>
          <p:cNvPr id="6" name="Strzałka w prawo 9"/>
          <p:cNvSpPr/>
          <p:nvPr/>
        </p:nvSpPr>
        <p:spPr>
          <a:xfrm>
            <a:off x="1559620" y="3965983"/>
            <a:ext cx="8850188" cy="177314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cs typeface="Times New Roman" pitchFamily="18" charset="0"/>
              </a:rPr>
              <a:t>zmniejszenie zatłoczenia motoryzacyjnego w miastach, poprawa płynności ruchu, ograniczenie negatywnego wpływu transportu na środowisko naturalne w miastach i na ich obszarach funkcjonalnych.</a:t>
            </a:r>
            <a:endParaRPr lang="pl-PL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474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 txBox="1">
            <a:spLocks/>
          </p:cNvSpPr>
          <p:nvPr/>
        </p:nvSpPr>
        <p:spPr bwMode="auto">
          <a:xfrm>
            <a:off x="2988940" y="3980718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</p:txBody>
      </p:sp>
      <p:sp>
        <p:nvSpPr>
          <p:cNvPr id="4" name="Tytuł 6"/>
          <p:cNvSpPr txBox="1">
            <a:spLocks/>
          </p:cNvSpPr>
          <p:nvPr/>
        </p:nvSpPr>
        <p:spPr>
          <a:xfrm>
            <a:off x="2009453" y="1220056"/>
            <a:ext cx="3259137" cy="33115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/>
              <a:t> </a:t>
            </a:r>
          </a:p>
        </p:txBody>
      </p:sp>
      <p:graphicFrame>
        <p:nvGraphicFramePr>
          <p:cNvPr id="5" name="Symbol zastępczy zawartości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648033"/>
              </p:ext>
            </p:extLst>
          </p:nvPr>
        </p:nvGraphicFramePr>
        <p:xfrm>
          <a:off x="5879976" y="1147254"/>
          <a:ext cx="5315794" cy="48574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tekstu 11"/>
          <p:cNvSpPr txBox="1">
            <a:spLocks/>
          </p:cNvSpPr>
          <p:nvPr/>
        </p:nvSpPr>
        <p:spPr>
          <a:xfrm>
            <a:off x="2131095" y="4582895"/>
            <a:ext cx="3259137" cy="118427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altLang="pl-PL" sz="1600" b="1" dirty="0">
                <a:cs typeface="Times New Roman" pitchFamily="18" charset="0"/>
              </a:rPr>
              <a:t>Działanie 6.1 </a:t>
            </a:r>
          </a:p>
          <a:p>
            <a:r>
              <a:rPr lang="pl-PL" altLang="pl-PL" sz="1600" dirty="0">
                <a:cs typeface="Times New Roman" pitchFamily="18" charset="0"/>
              </a:rPr>
              <a:t>Rozwój publicznego transportu zbiorowego w miastach</a:t>
            </a:r>
            <a:r>
              <a:rPr lang="pl-PL" altLang="pl-PL" sz="1600" dirty="0">
                <a:cs typeface="Arial" charset="0"/>
              </a:rPr>
              <a:t>.</a:t>
            </a:r>
          </a:p>
        </p:txBody>
      </p:sp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3845186"/>
              </p:ext>
            </p:extLst>
          </p:nvPr>
        </p:nvGraphicFramePr>
        <p:xfrm>
          <a:off x="1931538" y="1291271"/>
          <a:ext cx="3605382" cy="293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66578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Obraz 4" descr="240_F_63609844_MztjHjk8f68k115OTouPZu7jcJVXZ1E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6721" y="3713758"/>
            <a:ext cx="2809875" cy="1908175"/>
          </a:xfrm>
          <a:prstGeom prst="rect">
            <a:avLst/>
          </a:prstGeom>
          <a:noFill/>
          <a:ln>
            <a:noFill/>
          </a:ln>
          <a:effectLst>
            <a:outerShdw blurRad="1193800" dist="50800" dir="5400000" sx="1000" sy="1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1559496" y="1700808"/>
            <a:ext cx="9204325" cy="17541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4" rIns="91430" bIns="45714"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3600" b="1" dirty="0">
              <a:cs typeface="Times New Roman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cs typeface="Times New Roman" pitchFamily="18" charset="0"/>
              </a:rPr>
              <a:t>Dotychczasowe działania CUPT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3600" b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43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847528" y="1031859"/>
            <a:ext cx="11130838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360000" defTabSz="914296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Podpisano </a:t>
            </a:r>
            <a:r>
              <a:rPr lang="pl-PL" sz="2000" b="1" dirty="0">
                <a:latin typeface="+mj-lt"/>
                <a:cs typeface="Times New Roman" panose="02020603050405020304" pitchFamily="18" charset="0"/>
              </a:rPr>
              <a:t>40 umów o dofinansowanie </a:t>
            </a:r>
          </a:p>
          <a:p>
            <a:pPr marL="285750" indent="-360000" defTabSz="914296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Wydatki kwalifikowalne 26 809 mln PLN, w tym UE </a:t>
            </a:r>
            <a:r>
              <a:rPr lang="pl-PL" sz="2000" b="1" dirty="0">
                <a:latin typeface="+mj-lt"/>
                <a:cs typeface="Times New Roman" panose="02020603050405020304" pitchFamily="18" charset="0"/>
              </a:rPr>
              <a:t>22 544 mln PLN </a:t>
            </a:r>
          </a:p>
          <a:p>
            <a:pPr marL="285750" indent="-360000" defTabSz="914296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latin typeface="+mj-lt"/>
                <a:cs typeface="Times New Roman" panose="02020603050405020304" pitchFamily="18" charset="0"/>
              </a:rPr>
              <a:t>Wykorzystanie alokacji w obszarze transport 28%</a:t>
            </a:r>
          </a:p>
          <a:p>
            <a:pPr marL="285750" indent="-285750" defTabSz="914296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pl-PL" sz="2400" dirty="0">
              <a:latin typeface="+mj-lt"/>
              <a:cs typeface="+mn-cs"/>
            </a:endParaRPr>
          </a:p>
        </p:txBody>
      </p:sp>
      <p:graphicFrame>
        <p:nvGraphicFramePr>
          <p:cNvPr id="4" name="Wykres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832169"/>
              </p:ext>
            </p:extLst>
          </p:nvPr>
        </p:nvGraphicFramePr>
        <p:xfrm>
          <a:off x="1245948" y="1746444"/>
          <a:ext cx="9361040" cy="391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rkusz" r:id="rId3" imgW="11725390" imgH="6048270" progId="Excel.Sheet.8">
                  <p:embed/>
                </p:oleObj>
              </mc:Choice>
              <mc:Fallback>
                <p:oleObj name="Arkusz" r:id="rId3" imgW="11725390" imgH="6048270" progId="Excel.Sheet.8">
                  <p:embed/>
                  <p:pic>
                    <p:nvPicPr>
                      <p:cNvPr id="31747" name="Wykres 13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5948" y="1746444"/>
                        <a:ext cx="9361040" cy="3917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797286" y="5577176"/>
            <a:ext cx="8597427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cs typeface="Times New Roman" panose="02020603050405020304" pitchFamily="18" charset="0"/>
              </a:rPr>
              <a:t>Na koniec 2016 r. wykorzystanie alokacji w sektorze transport szacowane jest na ok. 32%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5463421"/>
              </p:ext>
            </p:extLst>
          </p:nvPr>
        </p:nvGraphicFramePr>
        <p:xfrm>
          <a:off x="1245948" y="690931"/>
          <a:ext cx="4289270" cy="1431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8817806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4583832" y="620688"/>
            <a:ext cx="4176712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Efekty programu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6694082"/>
              </p:ext>
            </p:extLst>
          </p:nvPr>
        </p:nvGraphicFramePr>
        <p:xfrm>
          <a:off x="1415479" y="1104876"/>
          <a:ext cx="9570740" cy="255588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9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8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53434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OŚ PRIORYTETOWA</a:t>
                      </a:r>
                    </a:p>
                  </a:txBody>
                  <a:tcPr marL="91441" marR="91441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</a:rPr>
                        <a:t>NAZWA WSKAŹNIKA</a:t>
                      </a:r>
                    </a:p>
                    <a:p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7" marB="4571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600" kern="12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chemeClr val="tx1"/>
                          </a:solidFill>
                        </a:rPr>
                        <a:t>WARTOŚĆ Z UOD</a:t>
                      </a:r>
                    </a:p>
                    <a:p>
                      <a:endParaRPr lang="pl-PL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7" marB="4571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tx1"/>
                          </a:solidFill>
                        </a:rPr>
                        <a:t>WARTOŚĆ</a:t>
                      </a:r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 W 2023 R. </a:t>
                      </a:r>
                    </a:p>
                    <a:p>
                      <a:pPr algn="ctr"/>
                      <a:r>
                        <a:rPr lang="pl-PL" sz="1600" baseline="0" dirty="0">
                          <a:solidFill>
                            <a:schemeClr val="tx1"/>
                          </a:solidFill>
                        </a:rPr>
                        <a:t>(% ZAKONTRAKTOWANIA)</a:t>
                      </a:r>
                      <a:endParaRPr lang="pl-PL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7" marB="45717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826">
                <a:tc>
                  <a:txBody>
                    <a:bodyPr/>
                    <a:lstStyle/>
                    <a:p>
                      <a:pPr lvl="0" algn="ctr"/>
                      <a:r>
                        <a:rPr lang="pl-PL" sz="1400" b="1" kern="1200" dirty="0"/>
                        <a:t>Oś Priorytetowa III </a:t>
                      </a:r>
                    </a:p>
                  </a:txBody>
                  <a:tcPr marL="91441" marR="91441" marT="45717" marB="45717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1" kern="1200" dirty="0"/>
                        <a:t>Całkowita długość budowanych dróg wg zawartych UoD</a:t>
                      </a:r>
                      <a:endParaRPr lang="pl-PL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1" marR="91441" marT="45717" marB="45717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/>
                        <a:t>569 km</a:t>
                      </a:r>
                    </a:p>
                  </a:txBody>
                  <a:tcPr marL="91441" marR="91441" marT="45717" marB="45717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400" kern="1200" dirty="0"/>
                        <a:t>757 km</a:t>
                      </a:r>
                    </a:p>
                    <a:p>
                      <a:pPr lvl="0" algn="ctr"/>
                      <a:r>
                        <a:rPr lang="pl-PL" sz="1400" kern="1200" dirty="0"/>
                        <a:t>(75%)</a:t>
                      </a:r>
                      <a:endParaRPr lang="pl-PL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1" marR="91441" marT="45717" marB="45717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7624">
                <a:tc>
                  <a:txBody>
                    <a:bodyPr/>
                    <a:lstStyle/>
                    <a:p>
                      <a:pPr lvl="0" algn="ctr"/>
                      <a:r>
                        <a:rPr lang="pl-PL" sz="1400" b="1" kern="1200" dirty="0"/>
                        <a:t>Oś Priorytetowa IV</a:t>
                      </a:r>
                    </a:p>
                  </a:txBody>
                  <a:tcPr marL="91441" marR="91441" marT="45717" marB="45717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1" kern="1200" dirty="0"/>
                        <a:t>Całkowita długość budowanych dróg wg zawartych UoD</a:t>
                      </a:r>
                      <a:endParaRPr lang="pl-PL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1" marR="91441" marT="45717" marB="45717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1200" dirty="0"/>
                        <a:t>127 km</a:t>
                      </a:r>
                      <a:endParaRPr lang="pl-PL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1" marR="91441" marT="45717" marB="45717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endParaRPr lang="pl-PL" sz="300" kern="1200" dirty="0"/>
                    </a:p>
                    <a:p>
                      <a:pPr lvl="0" algn="ctr"/>
                      <a:r>
                        <a:rPr lang="pl-PL" sz="1400" kern="1200" dirty="0"/>
                        <a:t>186 km</a:t>
                      </a:r>
                    </a:p>
                    <a:p>
                      <a:pPr lvl="0" algn="ctr"/>
                      <a:r>
                        <a:rPr lang="pl-PL" sz="1400" kern="1200" dirty="0"/>
                        <a:t>(68%)</a:t>
                      </a:r>
                      <a:endParaRPr lang="pl-PL" sz="1400" b="1" i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1" marR="91441" marT="45717" marB="45717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289410"/>
              </p:ext>
            </p:extLst>
          </p:nvPr>
        </p:nvGraphicFramePr>
        <p:xfrm>
          <a:off x="1415479" y="3692501"/>
          <a:ext cx="9570740" cy="2316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26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26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72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8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58216">
                <a:tc>
                  <a:txBody>
                    <a:bodyPr/>
                    <a:lstStyle/>
                    <a:p>
                      <a:pPr lvl="0" algn="ctr"/>
                      <a:r>
                        <a:rPr lang="pl-PL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Oś Priorytetowa V </a:t>
                      </a:r>
                    </a:p>
                  </a:txBody>
                  <a:tcPr marL="91441" marR="91441" marT="45708" marB="45708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Całkowita długość przebudowanych lub zmodernizowanych linii kolejowych wg zawartych UoD</a:t>
                      </a:r>
                    </a:p>
                  </a:txBody>
                  <a:tcPr marL="91441" marR="91441" marT="45708" marB="45708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290 km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1" marR="91441" marT="45708" marB="45708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625 km</a:t>
                      </a:r>
                    </a:p>
                    <a:p>
                      <a:pPr lvl="0" algn="ctr"/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(46%)</a:t>
                      </a:r>
                    </a:p>
                  </a:txBody>
                  <a:tcPr marL="91441" marR="91441" marT="45708" marB="45708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8216">
                <a:tc>
                  <a:txBody>
                    <a:bodyPr/>
                    <a:lstStyle/>
                    <a:p>
                      <a:pPr lvl="0" algn="ctr"/>
                      <a:r>
                        <a:rPr lang="pl-PL" sz="14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Oś Priorytetowa VI </a:t>
                      </a:r>
                    </a:p>
                  </a:txBody>
                  <a:tcPr marL="91441" marR="91441" marT="45708" marB="45708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l-PL" sz="1400" b="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Całkowita długość nowo budowanych lub modernizowanych linii tramwajowych i linii metra wg zawartych UoD</a:t>
                      </a:r>
                    </a:p>
                  </a:txBody>
                  <a:tcPr marL="91441" marR="91441" marT="45708" marB="45708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 km</a:t>
                      </a:r>
                    </a:p>
                  </a:txBody>
                  <a:tcPr marL="91441" marR="91441" marT="45708" marB="45708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/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 km</a:t>
                      </a:r>
                    </a:p>
                    <a:p>
                      <a:pPr marL="0" lvl="0" algn="ctr" defTabSz="914400" rtl="0" eaLnBrk="1" latinLnBrk="0" hangingPunct="1"/>
                      <a:r>
                        <a:rPr lang="pl-PL" sz="14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(7%)</a:t>
                      </a:r>
                    </a:p>
                  </a:txBody>
                  <a:tcPr marL="91441" marR="91441" marT="45708" marB="45708" anchor="ctr">
                    <a:gradFill flip="none" rotWithShape="1">
                      <a:gsLst>
                        <a:gs pos="0">
                          <a:schemeClr val="accent3">
                            <a:lumMod val="60000"/>
                            <a:lumOff val="40000"/>
                            <a:tint val="66000"/>
                            <a:satMod val="160000"/>
                          </a:schemeClr>
                        </a:gs>
                        <a:gs pos="50000">
                          <a:schemeClr val="accent3">
                            <a:lumMod val="60000"/>
                            <a:lumOff val="40000"/>
                            <a:tint val="44500"/>
                            <a:satMod val="160000"/>
                          </a:schemeClr>
                        </a:gs>
                        <a:gs pos="100000">
                          <a:schemeClr val="accent3">
                            <a:lumMod val="60000"/>
                            <a:lumOff val="40000"/>
                            <a:tint val="23500"/>
                            <a:satMod val="160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76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1981200" y="1036161"/>
            <a:ext cx="8229600" cy="6207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 dirty="0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Nabory przeprowadzone przez CUPT w 2016 r.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83454623"/>
              </p:ext>
            </p:extLst>
          </p:nvPr>
        </p:nvGraphicFramePr>
        <p:xfrm>
          <a:off x="1389820" y="1070125"/>
          <a:ext cx="943304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51240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Tytuł 1"/>
          <p:cNvSpPr txBox="1">
            <a:spLocks/>
          </p:cNvSpPr>
          <p:nvPr/>
        </p:nvSpPr>
        <p:spPr>
          <a:xfrm>
            <a:off x="1930405" y="836712"/>
            <a:ext cx="8506763" cy="6207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Nabory aktualnie prowadzone przez CUPT</a:t>
            </a:r>
            <a:endParaRPr lang="pl-PL" sz="28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grpSp>
        <p:nvGrpSpPr>
          <p:cNvPr id="21" name="Grupa 2"/>
          <p:cNvGrpSpPr>
            <a:grpSpLocks/>
          </p:cNvGrpSpPr>
          <p:nvPr/>
        </p:nvGrpSpPr>
        <p:grpSpPr bwMode="auto">
          <a:xfrm>
            <a:off x="1343473" y="1625110"/>
            <a:ext cx="9658720" cy="4490566"/>
            <a:chOff x="330503" y="620687"/>
            <a:chExt cx="9200794" cy="3018070"/>
          </a:xfrm>
        </p:grpSpPr>
        <p:sp>
          <p:nvSpPr>
            <p:cNvPr id="22" name="Dowolny kształt 4"/>
            <p:cNvSpPr/>
            <p:nvPr/>
          </p:nvSpPr>
          <p:spPr>
            <a:xfrm>
              <a:off x="344494" y="620687"/>
              <a:ext cx="2786054" cy="850734"/>
            </a:xfrm>
            <a:custGeom>
              <a:avLst/>
              <a:gdLst>
                <a:gd name="connsiteX0" fmla="*/ 0 w 2786054"/>
                <a:gd name="connsiteY0" fmla="*/ 85073 h 850734"/>
                <a:gd name="connsiteX1" fmla="*/ 85073 w 2786054"/>
                <a:gd name="connsiteY1" fmla="*/ 0 h 850734"/>
                <a:gd name="connsiteX2" fmla="*/ 2700981 w 2786054"/>
                <a:gd name="connsiteY2" fmla="*/ 0 h 850734"/>
                <a:gd name="connsiteX3" fmla="*/ 2786054 w 2786054"/>
                <a:gd name="connsiteY3" fmla="*/ 85073 h 850734"/>
                <a:gd name="connsiteX4" fmla="*/ 2786054 w 2786054"/>
                <a:gd name="connsiteY4" fmla="*/ 765661 h 850734"/>
                <a:gd name="connsiteX5" fmla="*/ 2700981 w 2786054"/>
                <a:gd name="connsiteY5" fmla="*/ 850734 h 850734"/>
                <a:gd name="connsiteX6" fmla="*/ 85073 w 2786054"/>
                <a:gd name="connsiteY6" fmla="*/ 850734 h 850734"/>
                <a:gd name="connsiteX7" fmla="*/ 0 w 2786054"/>
                <a:gd name="connsiteY7" fmla="*/ 765661 h 850734"/>
                <a:gd name="connsiteX8" fmla="*/ 0 w 2786054"/>
                <a:gd name="connsiteY8" fmla="*/ 85073 h 8507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6054" h="850734">
                  <a:moveTo>
                    <a:pt x="0" y="85073"/>
                  </a:moveTo>
                  <a:cubicBezTo>
                    <a:pt x="0" y="38088"/>
                    <a:pt x="38088" y="0"/>
                    <a:pt x="85073" y="0"/>
                  </a:cubicBezTo>
                  <a:lnTo>
                    <a:pt x="2700981" y="0"/>
                  </a:lnTo>
                  <a:cubicBezTo>
                    <a:pt x="2747966" y="0"/>
                    <a:pt x="2786054" y="38088"/>
                    <a:pt x="2786054" y="85073"/>
                  </a:cubicBezTo>
                  <a:lnTo>
                    <a:pt x="2786054" y="765661"/>
                  </a:lnTo>
                  <a:cubicBezTo>
                    <a:pt x="2786054" y="812646"/>
                    <a:pt x="2747966" y="850734"/>
                    <a:pt x="2700981" y="850734"/>
                  </a:cubicBezTo>
                  <a:lnTo>
                    <a:pt x="85073" y="850734"/>
                  </a:lnTo>
                  <a:cubicBezTo>
                    <a:pt x="38088" y="850734"/>
                    <a:pt x="0" y="812646"/>
                    <a:pt x="0" y="765661"/>
                  </a:cubicBezTo>
                  <a:lnTo>
                    <a:pt x="0" y="85073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  <a:lin ang="16200000" scaled="0"/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2697" tIns="42697" rIns="42697" bIns="42697" spcCol="1270" anchor="ctr"/>
            <a:lstStyle/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b="1" dirty="0">
                  <a:solidFill>
                    <a:srgbClr val="C00000"/>
                  </a:solidFill>
                  <a:latin typeface="+mj-lt"/>
                  <a:cs typeface="Times New Roman" panose="02020603050405020304" pitchFamily="18" charset="0"/>
                </a:rPr>
                <a:t>Działanie 5.1</a:t>
              </a:r>
              <a:r>
                <a:rPr lang="pl-PL" sz="1400" b="1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r>
                <a:rPr lang="pl-PL" sz="1400" i="1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Rozwój kolejowej </a:t>
              </a:r>
            </a:p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i="1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sieci TEN-T (tabor)</a:t>
              </a:r>
            </a:p>
          </p:txBody>
        </p:sp>
        <p:sp>
          <p:nvSpPr>
            <p:cNvPr id="23" name="Strzałka w prawo 5"/>
            <p:cNvSpPr/>
            <p:nvPr/>
          </p:nvSpPr>
          <p:spPr>
            <a:xfrm rot="5460609">
              <a:off x="1689882" y="1540648"/>
              <a:ext cx="60295" cy="95096"/>
            </a:xfrm>
            <a:prstGeom prst="rightArrow">
              <a:avLst>
                <a:gd name="adj1" fmla="val 66700"/>
                <a:gd name="adj2" fmla="val 50000"/>
              </a:avLst>
            </a:prstGeom>
          </p:spPr>
          <p:style>
            <a:lnRef idx="0">
              <a:schemeClr val="accent3">
                <a:tint val="60000"/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tint val="60000"/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Dowolny kształt 6"/>
            <p:cNvSpPr/>
            <p:nvPr/>
          </p:nvSpPr>
          <p:spPr>
            <a:xfrm>
              <a:off x="330503" y="1673238"/>
              <a:ext cx="2785290" cy="954326"/>
            </a:xfrm>
            <a:custGeom>
              <a:avLst/>
              <a:gdLst>
                <a:gd name="connsiteX0" fmla="*/ 0 w 2743192"/>
                <a:gd name="connsiteY0" fmla="*/ 94650 h 946503"/>
                <a:gd name="connsiteX1" fmla="*/ 94650 w 2743192"/>
                <a:gd name="connsiteY1" fmla="*/ 0 h 946503"/>
                <a:gd name="connsiteX2" fmla="*/ 2648542 w 2743192"/>
                <a:gd name="connsiteY2" fmla="*/ 0 h 946503"/>
                <a:gd name="connsiteX3" fmla="*/ 2743192 w 2743192"/>
                <a:gd name="connsiteY3" fmla="*/ 94650 h 946503"/>
                <a:gd name="connsiteX4" fmla="*/ 2743192 w 2743192"/>
                <a:gd name="connsiteY4" fmla="*/ 851853 h 946503"/>
                <a:gd name="connsiteX5" fmla="*/ 2648542 w 2743192"/>
                <a:gd name="connsiteY5" fmla="*/ 946503 h 946503"/>
                <a:gd name="connsiteX6" fmla="*/ 94650 w 2743192"/>
                <a:gd name="connsiteY6" fmla="*/ 946503 h 946503"/>
                <a:gd name="connsiteX7" fmla="*/ 0 w 2743192"/>
                <a:gd name="connsiteY7" fmla="*/ 851853 h 946503"/>
                <a:gd name="connsiteX8" fmla="*/ 0 w 2743192"/>
                <a:gd name="connsiteY8" fmla="*/ 94650 h 94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43192" h="946503">
                  <a:moveTo>
                    <a:pt x="0" y="94650"/>
                  </a:moveTo>
                  <a:cubicBezTo>
                    <a:pt x="0" y="42376"/>
                    <a:pt x="42376" y="0"/>
                    <a:pt x="94650" y="0"/>
                  </a:cubicBezTo>
                  <a:lnTo>
                    <a:pt x="2648542" y="0"/>
                  </a:lnTo>
                  <a:cubicBezTo>
                    <a:pt x="2700816" y="0"/>
                    <a:pt x="2743192" y="42376"/>
                    <a:pt x="2743192" y="94650"/>
                  </a:cubicBezTo>
                  <a:lnTo>
                    <a:pt x="2743192" y="851853"/>
                  </a:lnTo>
                  <a:cubicBezTo>
                    <a:pt x="2743192" y="904127"/>
                    <a:pt x="2700816" y="946503"/>
                    <a:pt x="2648542" y="946503"/>
                  </a:cubicBezTo>
                  <a:lnTo>
                    <a:pt x="94650" y="946503"/>
                  </a:lnTo>
                  <a:cubicBezTo>
                    <a:pt x="42376" y="946503"/>
                    <a:pt x="0" y="904127"/>
                    <a:pt x="0" y="851853"/>
                  </a:cubicBezTo>
                  <a:lnTo>
                    <a:pt x="0" y="9465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5502" tIns="45502" rIns="45502" bIns="45502" spcCol="1270" anchor="ctr"/>
            <a:lstStyle/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dirty="0">
                  <a:latin typeface="+mj-lt"/>
                  <a:cs typeface="Times New Roman" panose="02020603050405020304" pitchFamily="18" charset="0"/>
                </a:rPr>
                <a:t>Nabór wniosków:</a:t>
              </a:r>
            </a:p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b="1" dirty="0">
                  <a:latin typeface="+mj-lt"/>
                  <a:cs typeface="Times New Roman" panose="02020603050405020304" pitchFamily="18" charset="0"/>
                </a:rPr>
                <a:t>od 30 listopada 2016 r. </a:t>
              </a:r>
            </a:p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b="1" dirty="0">
                  <a:latin typeface="+mj-lt"/>
                  <a:cs typeface="Times New Roman" panose="02020603050405020304" pitchFamily="18" charset="0"/>
                </a:rPr>
                <a:t>do 31 maja 2017 r.</a:t>
              </a:r>
            </a:p>
          </p:txBody>
        </p:sp>
        <p:sp>
          <p:nvSpPr>
            <p:cNvPr id="25" name="Dowolny kształt 8"/>
            <p:cNvSpPr/>
            <p:nvPr/>
          </p:nvSpPr>
          <p:spPr>
            <a:xfrm>
              <a:off x="330503" y="2846759"/>
              <a:ext cx="2758837" cy="791998"/>
            </a:xfrm>
            <a:custGeom>
              <a:avLst/>
              <a:gdLst>
                <a:gd name="connsiteX0" fmla="*/ 0 w 2796207"/>
                <a:gd name="connsiteY0" fmla="*/ 81173 h 811730"/>
                <a:gd name="connsiteX1" fmla="*/ 81173 w 2796207"/>
                <a:gd name="connsiteY1" fmla="*/ 0 h 811730"/>
                <a:gd name="connsiteX2" fmla="*/ 2715034 w 2796207"/>
                <a:gd name="connsiteY2" fmla="*/ 0 h 811730"/>
                <a:gd name="connsiteX3" fmla="*/ 2796207 w 2796207"/>
                <a:gd name="connsiteY3" fmla="*/ 81173 h 811730"/>
                <a:gd name="connsiteX4" fmla="*/ 2796207 w 2796207"/>
                <a:gd name="connsiteY4" fmla="*/ 730557 h 811730"/>
                <a:gd name="connsiteX5" fmla="*/ 2715034 w 2796207"/>
                <a:gd name="connsiteY5" fmla="*/ 811730 h 811730"/>
                <a:gd name="connsiteX6" fmla="*/ 81173 w 2796207"/>
                <a:gd name="connsiteY6" fmla="*/ 811730 h 811730"/>
                <a:gd name="connsiteX7" fmla="*/ 0 w 2796207"/>
                <a:gd name="connsiteY7" fmla="*/ 730557 h 811730"/>
                <a:gd name="connsiteX8" fmla="*/ 0 w 2796207"/>
                <a:gd name="connsiteY8" fmla="*/ 81173 h 811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96207" h="811730">
                  <a:moveTo>
                    <a:pt x="0" y="81173"/>
                  </a:moveTo>
                  <a:cubicBezTo>
                    <a:pt x="0" y="36342"/>
                    <a:pt x="36342" y="0"/>
                    <a:pt x="81173" y="0"/>
                  </a:cubicBezTo>
                  <a:lnTo>
                    <a:pt x="2715034" y="0"/>
                  </a:lnTo>
                  <a:cubicBezTo>
                    <a:pt x="2759865" y="0"/>
                    <a:pt x="2796207" y="36342"/>
                    <a:pt x="2796207" y="81173"/>
                  </a:cubicBezTo>
                  <a:lnTo>
                    <a:pt x="2796207" y="730557"/>
                  </a:lnTo>
                  <a:cubicBezTo>
                    <a:pt x="2796207" y="775388"/>
                    <a:pt x="2759865" y="811730"/>
                    <a:pt x="2715034" y="811730"/>
                  </a:cubicBezTo>
                  <a:lnTo>
                    <a:pt x="81173" y="811730"/>
                  </a:lnTo>
                  <a:cubicBezTo>
                    <a:pt x="36342" y="811730"/>
                    <a:pt x="0" y="775388"/>
                    <a:pt x="0" y="730557"/>
                  </a:cubicBezTo>
                  <a:lnTo>
                    <a:pt x="0" y="8117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1555" tIns="41555" rIns="41555" bIns="41555" spcCol="1270" anchor="ctr"/>
            <a:lstStyle/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dirty="0">
                  <a:latin typeface="+mj-lt"/>
                  <a:cs typeface="Times New Roman" panose="02020603050405020304" pitchFamily="18" charset="0"/>
                </a:rPr>
                <a:t>Dofinansowanie UE:  </a:t>
              </a:r>
            </a:p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b="1" dirty="0">
                  <a:latin typeface="+mj-lt"/>
                  <a:cs typeface="Times New Roman" panose="02020603050405020304" pitchFamily="18" charset="0"/>
                </a:rPr>
                <a:t>0,85 mld PLN</a:t>
              </a:r>
              <a:endParaRPr lang="pl-PL" sz="14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6" name="Dowolny kształt 14"/>
            <p:cNvSpPr/>
            <p:nvPr/>
          </p:nvSpPr>
          <p:spPr>
            <a:xfrm>
              <a:off x="3368825" y="620687"/>
              <a:ext cx="3003317" cy="853298"/>
            </a:xfrm>
            <a:custGeom>
              <a:avLst/>
              <a:gdLst>
                <a:gd name="connsiteX0" fmla="*/ 0 w 3003317"/>
                <a:gd name="connsiteY0" fmla="*/ 85330 h 853298"/>
                <a:gd name="connsiteX1" fmla="*/ 85330 w 3003317"/>
                <a:gd name="connsiteY1" fmla="*/ 0 h 853298"/>
                <a:gd name="connsiteX2" fmla="*/ 2917987 w 3003317"/>
                <a:gd name="connsiteY2" fmla="*/ 0 h 853298"/>
                <a:gd name="connsiteX3" fmla="*/ 3003317 w 3003317"/>
                <a:gd name="connsiteY3" fmla="*/ 85330 h 853298"/>
                <a:gd name="connsiteX4" fmla="*/ 3003317 w 3003317"/>
                <a:gd name="connsiteY4" fmla="*/ 767968 h 853298"/>
                <a:gd name="connsiteX5" fmla="*/ 2917987 w 3003317"/>
                <a:gd name="connsiteY5" fmla="*/ 853298 h 853298"/>
                <a:gd name="connsiteX6" fmla="*/ 85330 w 3003317"/>
                <a:gd name="connsiteY6" fmla="*/ 853298 h 853298"/>
                <a:gd name="connsiteX7" fmla="*/ 0 w 3003317"/>
                <a:gd name="connsiteY7" fmla="*/ 767968 h 853298"/>
                <a:gd name="connsiteX8" fmla="*/ 0 w 3003317"/>
                <a:gd name="connsiteY8" fmla="*/ 85330 h 8532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03317" h="853298">
                  <a:moveTo>
                    <a:pt x="0" y="85330"/>
                  </a:moveTo>
                  <a:cubicBezTo>
                    <a:pt x="0" y="38204"/>
                    <a:pt x="38204" y="0"/>
                    <a:pt x="85330" y="0"/>
                  </a:cubicBezTo>
                  <a:lnTo>
                    <a:pt x="2917987" y="0"/>
                  </a:lnTo>
                  <a:cubicBezTo>
                    <a:pt x="2965113" y="0"/>
                    <a:pt x="3003317" y="38204"/>
                    <a:pt x="3003317" y="85330"/>
                  </a:cubicBezTo>
                  <a:lnTo>
                    <a:pt x="3003317" y="767968"/>
                  </a:lnTo>
                  <a:cubicBezTo>
                    <a:pt x="3003317" y="815094"/>
                    <a:pt x="2965113" y="853298"/>
                    <a:pt x="2917987" y="853298"/>
                  </a:cubicBezTo>
                  <a:lnTo>
                    <a:pt x="85330" y="853298"/>
                  </a:lnTo>
                  <a:cubicBezTo>
                    <a:pt x="38204" y="853298"/>
                    <a:pt x="0" y="815094"/>
                    <a:pt x="0" y="767968"/>
                  </a:cubicBezTo>
                  <a:lnTo>
                    <a:pt x="0" y="85330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2772" tIns="42772" rIns="42772" bIns="42772" spcCol="1270" anchor="ctr"/>
            <a:lstStyle/>
            <a:p>
              <a:pPr algn="ctr" defTabSz="622300" eaLnBrk="1" fontAlgn="auto" hangingPunct="1">
                <a:lnSpc>
                  <a:spcPct val="90000"/>
                </a:lnSpc>
                <a:spcBef>
                  <a:spcPts val="300"/>
                </a:spcBef>
                <a:spcAft>
                  <a:spcPct val="35000"/>
                </a:spcAft>
                <a:defRPr/>
              </a:pPr>
              <a:r>
                <a:rPr lang="pl-PL" sz="1400" b="1" dirty="0">
                  <a:solidFill>
                    <a:srgbClr val="C00000"/>
                  </a:solidFill>
                  <a:latin typeface="+mj-lt"/>
                  <a:cs typeface="Times New Roman" panose="02020603050405020304" pitchFamily="18" charset="0"/>
                </a:rPr>
                <a:t>Działanie 5.2</a:t>
              </a:r>
              <a:r>
                <a:rPr lang="pl-PL" sz="1400" b="1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 </a:t>
              </a:r>
              <a:r>
                <a:rPr lang="pl-PL" sz="1400" i="1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Rozwój transportu </a:t>
              </a:r>
            </a:p>
            <a:p>
              <a:pPr algn="ctr" defTabSz="622300" eaLnBrk="1" fontAlgn="auto" hangingPunct="1">
                <a:lnSpc>
                  <a:spcPct val="90000"/>
                </a:lnSpc>
                <a:spcBef>
                  <a:spcPts val="300"/>
                </a:spcBef>
                <a:spcAft>
                  <a:spcPct val="35000"/>
                </a:spcAft>
                <a:defRPr/>
              </a:pPr>
              <a:r>
                <a:rPr lang="pl-PL" sz="1400" i="1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kolejowego poza TEN-T (tabor)</a:t>
              </a:r>
            </a:p>
          </p:txBody>
        </p:sp>
        <p:sp>
          <p:nvSpPr>
            <p:cNvPr id="27" name="Dowolny kształt 16"/>
            <p:cNvSpPr/>
            <p:nvPr/>
          </p:nvSpPr>
          <p:spPr>
            <a:xfrm>
              <a:off x="3369425" y="1684611"/>
              <a:ext cx="3003134" cy="939852"/>
            </a:xfrm>
            <a:custGeom>
              <a:avLst/>
              <a:gdLst>
                <a:gd name="connsiteX0" fmla="*/ 0 w 2899307"/>
                <a:gd name="connsiteY0" fmla="*/ 94010 h 940101"/>
                <a:gd name="connsiteX1" fmla="*/ 94010 w 2899307"/>
                <a:gd name="connsiteY1" fmla="*/ 0 h 940101"/>
                <a:gd name="connsiteX2" fmla="*/ 2805297 w 2899307"/>
                <a:gd name="connsiteY2" fmla="*/ 0 h 940101"/>
                <a:gd name="connsiteX3" fmla="*/ 2899307 w 2899307"/>
                <a:gd name="connsiteY3" fmla="*/ 94010 h 940101"/>
                <a:gd name="connsiteX4" fmla="*/ 2899307 w 2899307"/>
                <a:gd name="connsiteY4" fmla="*/ 846091 h 940101"/>
                <a:gd name="connsiteX5" fmla="*/ 2805297 w 2899307"/>
                <a:gd name="connsiteY5" fmla="*/ 940101 h 940101"/>
                <a:gd name="connsiteX6" fmla="*/ 94010 w 2899307"/>
                <a:gd name="connsiteY6" fmla="*/ 940101 h 940101"/>
                <a:gd name="connsiteX7" fmla="*/ 0 w 2899307"/>
                <a:gd name="connsiteY7" fmla="*/ 846091 h 940101"/>
                <a:gd name="connsiteX8" fmla="*/ 0 w 2899307"/>
                <a:gd name="connsiteY8" fmla="*/ 94010 h 94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99307" h="940101">
                  <a:moveTo>
                    <a:pt x="0" y="94010"/>
                  </a:moveTo>
                  <a:cubicBezTo>
                    <a:pt x="0" y="42090"/>
                    <a:pt x="42090" y="0"/>
                    <a:pt x="94010" y="0"/>
                  </a:cubicBezTo>
                  <a:lnTo>
                    <a:pt x="2805297" y="0"/>
                  </a:lnTo>
                  <a:cubicBezTo>
                    <a:pt x="2857217" y="0"/>
                    <a:pt x="2899307" y="42090"/>
                    <a:pt x="2899307" y="94010"/>
                  </a:cubicBezTo>
                  <a:lnTo>
                    <a:pt x="2899307" y="846091"/>
                  </a:lnTo>
                  <a:cubicBezTo>
                    <a:pt x="2899307" y="898011"/>
                    <a:pt x="2857217" y="940101"/>
                    <a:pt x="2805297" y="940101"/>
                  </a:cubicBezTo>
                  <a:lnTo>
                    <a:pt x="94010" y="940101"/>
                  </a:lnTo>
                  <a:cubicBezTo>
                    <a:pt x="42090" y="940101"/>
                    <a:pt x="0" y="898011"/>
                    <a:pt x="0" y="846091"/>
                  </a:cubicBezTo>
                  <a:lnTo>
                    <a:pt x="0" y="94010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90000"/>
              </a:schemeClr>
            </a:solidFill>
          </p:spPr>
          <p:style>
            <a:ln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45315" tIns="45315" rIns="45315" bIns="45315" spcCol="1270" anchor="ctr"/>
            <a:lstStyle/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dirty="0">
                  <a:latin typeface="+mj-lt"/>
                  <a:cs typeface="Times New Roman" panose="02020603050405020304" pitchFamily="18" charset="0"/>
                </a:rPr>
                <a:t>Nabór wniosków:</a:t>
              </a:r>
            </a:p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b="1" dirty="0">
                  <a:latin typeface="+mj-lt"/>
                  <a:cs typeface="Times New Roman" panose="02020603050405020304" pitchFamily="18" charset="0"/>
                </a:rPr>
                <a:t>od 30 listopada 2016 r. </a:t>
              </a:r>
              <a:br>
                <a:rPr lang="pl-PL" sz="1400" b="1" dirty="0">
                  <a:latin typeface="+mj-lt"/>
                  <a:cs typeface="Times New Roman" panose="02020603050405020304" pitchFamily="18" charset="0"/>
                </a:rPr>
              </a:br>
              <a:r>
                <a:rPr lang="pl-PL" sz="1400" b="1" dirty="0">
                  <a:latin typeface="+mj-lt"/>
                  <a:cs typeface="Times New Roman" panose="02020603050405020304" pitchFamily="18" charset="0"/>
                </a:rPr>
                <a:t>do 31 maja 2017 r.</a:t>
              </a:r>
              <a:endParaRPr lang="pl-PL" sz="14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8" name="Dowolny kształt 18"/>
            <p:cNvSpPr/>
            <p:nvPr/>
          </p:nvSpPr>
          <p:spPr>
            <a:xfrm>
              <a:off x="3369425" y="2849861"/>
              <a:ext cx="3003134" cy="788896"/>
            </a:xfrm>
            <a:custGeom>
              <a:avLst/>
              <a:gdLst>
                <a:gd name="connsiteX0" fmla="*/ 0 w 2860588"/>
                <a:gd name="connsiteY0" fmla="*/ 53043 h 530428"/>
                <a:gd name="connsiteX1" fmla="*/ 53043 w 2860588"/>
                <a:gd name="connsiteY1" fmla="*/ 0 h 530428"/>
                <a:gd name="connsiteX2" fmla="*/ 2807545 w 2860588"/>
                <a:gd name="connsiteY2" fmla="*/ 0 h 530428"/>
                <a:gd name="connsiteX3" fmla="*/ 2860588 w 2860588"/>
                <a:gd name="connsiteY3" fmla="*/ 53043 h 530428"/>
                <a:gd name="connsiteX4" fmla="*/ 2860588 w 2860588"/>
                <a:gd name="connsiteY4" fmla="*/ 477385 h 530428"/>
                <a:gd name="connsiteX5" fmla="*/ 2807545 w 2860588"/>
                <a:gd name="connsiteY5" fmla="*/ 530428 h 530428"/>
                <a:gd name="connsiteX6" fmla="*/ 53043 w 2860588"/>
                <a:gd name="connsiteY6" fmla="*/ 530428 h 530428"/>
                <a:gd name="connsiteX7" fmla="*/ 0 w 2860588"/>
                <a:gd name="connsiteY7" fmla="*/ 477385 h 530428"/>
                <a:gd name="connsiteX8" fmla="*/ 0 w 2860588"/>
                <a:gd name="connsiteY8" fmla="*/ 53043 h 530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60588" h="530428">
                  <a:moveTo>
                    <a:pt x="0" y="53043"/>
                  </a:moveTo>
                  <a:cubicBezTo>
                    <a:pt x="0" y="23748"/>
                    <a:pt x="23748" y="0"/>
                    <a:pt x="53043" y="0"/>
                  </a:cubicBezTo>
                  <a:lnTo>
                    <a:pt x="2807545" y="0"/>
                  </a:lnTo>
                  <a:cubicBezTo>
                    <a:pt x="2836840" y="0"/>
                    <a:pt x="2860588" y="23748"/>
                    <a:pt x="2860588" y="53043"/>
                  </a:cubicBezTo>
                  <a:lnTo>
                    <a:pt x="2860588" y="477385"/>
                  </a:lnTo>
                  <a:cubicBezTo>
                    <a:pt x="2860588" y="506680"/>
                    <a:pt x="2836840" y="530428"/>
                    <a:pt x="2807545" y="530428"/>
                  </a:cubicBezTo>
                  <a:lnTo>
                    <a:pt x="53043" y="530428"/>
                  </a:lnTo>
                  <a:cubicBezTo>
                    <a:pt x="23748" y="530428"/>
                    <a:pt x="0" y="506680"/>
                    <a:pt x="0" y="477385"/>
                  </a:cubicBezTo>
                  <a:lnTo>
                    <a:pt x="0" y="53043"/>
                  </a:lnTo>
                  <a:close/>
                </a:path>
              </a:pathLst>
            </a:custGeom>
            <a:solidFill>
              <a:schemeClr val="tx2">
                <a:lumMod val="20000"/>
                <a:lumOff val="80000"/>
                <a:alpha val="90000"/>
              </a:schemeClr>
            </a:solidFill>
          </p:spPr>
          <p:style>
            <a:ln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lIns="33316" tIns="33316" rIns="33316" bIns="33316" spcCol="1270" anchor="ctr"/>
            <a:lstStyle/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dirty="0">
                  <a:latin typeface="+mj-lt"/>
                  <a:cs typeface="Times New Roman" panose="02020603050405020304" pitchFamily="18" charset="0"/>
                </a:rPr>
                <a:t>Dofinansowanie UE:  </a:t>
              </a:r>
            </a:p>
            <a:p>
              <a:pPr algn="ctr" defTabSz="622300" eaLnBrk="1" fontAlgn="auto" hangingPunct="1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pl-PL" sz="1400" b="1" dirty="0">
                  <a:latin typeface="+mj-lt"/>
                  <a:cs typeface="Times New Roman" panose="02020603050405020304" pitchFamily="18" charset="0"/>
                </a:rPr>
                <a:t>1,03 mld PLN</a:t>
              </a:r>
              <a:endParaRPr lang="pl-PL" sz="1400" dirty="0">
                <a:latin typeface="+mj-lt"/>
                <a:cs typeface="Times New Roman" panose="02020603050405020304" pitchFamily="18" charset="0"/>
              </a:endParaRPr>
            </a:p>
          </p:txBody>
        </p:sp>
        <p:sp>
          <p:nvSpPr>
            <p:cNvPr id="29" name="Dowolny kształt 23"/>
            <p:cNvSpPr/>
            <p:nvPr/>
          </p:nvSpPr>
          <p:spPr>
            <a:xfrm>
              <a:off x="6549081" y="620690"/>
              <a:ext cx="2982216" cy="850731"/>
            </a:xfrm>
            <a:custGeom>
              <a:avLst/>
              <a:gdLst>
                <a:gd name="connsiteX0" fmla="*/ 0 w 2994123"/>
                <a:gd name="connsiteY0" fmla="*/ 82937 h 829373"/>
                <a:gd name="connsiteX1" fmla="*/ 82937 w 2994123"/>
                <a:gd name="connsiteY1" fmla="*/ 0 h 829373"/>
                <a:gd name="connsiteX2" fmla="*/ 2911186 w 2994123"/>
                <a:gd name="connsiteY2" fmla="*/ 0 h 829373"/>
                <a:gd name="connsiteX3" fmla="*/ 2994123 w 2994123"/>
                <a:gd name="connsiteY3" fmla="*/ 82937 h 829373"/>
                <a:gd name="connsiteX4" fmla="*/ 2994123 w 2994123"/>
                <a:gd name="connsiteY4" fmla="*/ 746436 h 829373"/>
                <a:gd name="connsiteX5" fmla="*/ 2911186 w 2994123"/>
                <a:gd name="connsiteY5" fmla="*/ 829373 h 829373"/>
                <a:gd name="connsiteX6" fmla="*/ 82937 w 2994123"/>
                <a:gd name="connsiteY6" fmla="*/ 829373 h 829373"/>
                <a:gd name="connsiteX7" fmla="*/ 0 w 2994123"/>
                <a:gd name="connsiteY7" fmla="*/ 746436 h 829373"/>
                <a:gd name="connsiteX8" fmla="*/ 0 w 2994123"/>
                <a:gd name="connsiteY8" fmla="*/ 82937 h 8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94123" h="829373">
                  <a:moveTo>
                    <a:pt x="0" y="82937"/>
                  </a:moveTo>
                  <a:cubicBezTo>
                    <a:pt x="0" y="37132"/>
                    <a:pt x="37132" y="0"/>
                    <a:pt x="82937" y="0"/>
                  </a:cubicBezTo>
                  <a:lnTo>
                    <a:pt x="2911186" y="0"/>
                  </a:lnTo>
                  <a:cubicBezTo>
                    <a:pt x="2956991" y="0"/>
                    <a:pt x="2994123" y="37132"/>
                    <a:pt x="2994123" y="82937"/>
                  </a:cubicBezTo>
                  <a:lnTo>
                    <a:pt x="2994123" y="746436"/>
                  </a:lnTo>
                  <a:cubicBezTo>
                    <a:pt x="2994123" y="792241"/>
                    <a:pt x="2956991" y="829373"/>
                    <a:pt x="2911186" y="829373"/>
                  </a:cubicBezTo>
                  <a:lnTo>
                    <a:pt x="82937" y="829373"/>
                  </a:lnTo>
                  <a:cubicBezTo>
                    <a:pt x="37132" y="829373"/>
                    <a:pt x="0" y="792241"/>
                    <a:pt x="0" y="746436"/>
                  </a:cubicBezTo>
                  <a:lnTo>
                    <a:pt x="0" y="82937"/>
                  </a:lnTo>
                  <a:close/>
                </a:path>
              </a:pathLst>
            </a:custGeom>
            <a:gradFill>
              <a:gsLst>
                <a:gs pos="0">
                  <a:schemeClr val="tx2">
                    <a:lumMod val="60000"/>
                    <a:lumOff val="40000"/>
                  </a:schemeClr>
                </a:gs>
                <a:gs pos="80000">
                  <a:schemeClr val="accent3">
                    <a:hueOff val="0"/>
                    <a:satOff val="0"/>
                    <a:lumOff val="0"/>
                    <a:alphaOff val="0"/>
                    <a:shade val="93000"/>
                    <a:satMod val="130000"/>
                  </a:schemeClr>
                </a:gs>
                <a:gs pos="100000">
                  <a:schemeClr val="accent3">
                    <a:hueOff val="0"/>
                    <a:satOff val="0"/>
                    <a:lumOff val="0"/>
                    <a:alphaOff val="0"/>
                    <a:shade val="94000"/>
                    <a:satMod val="135000"/>
                  </a:schemeClr>
                </a:gs>
              </a:gsLst>
            </a:gra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3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lIns="42072" tIns="42072" rIns="42072" bIns="42072" spcCol="1270" anchor="ctr"/>
            <a:lstStyle/>
            <a:p>
              <a:pPr algn="ctr" defTabSz="622300" eaLnBrk="1" fontAlgn="auto" hangingPunct="1">
                <a:lnSpc>
                  <a:spcPct val="90000"/>
                </a:lnSpc>
                <a:spcBef>
                  <a:spcPts val="300"/>
                </a:spcBef>
                <a:spcAft>
                  <a:spcPct val="35000"/>
                </a:spcAft>
                <a:defRPr/>
              </a:pPr>
              <a:r>
                <a:rPr lang="pl-PL" sz="1400" b="1" dirty="0">
                  <a:solidFill>
                    <a:srgbClr val="C00000"/>
                  </a:solidFill>
                  <a:latin typeface="+mj-lt"/>
                  <a:cs typeface="Times New Roman" panose="02020603050405020304" pitchFamily="18" charset="0"/>
                </a:rPr>
                <a:t>Działanie 5.2 </a:t>
              </a:r>
              <a:r>
                <a:rPr lang="pl-PL" sz="1400" i="1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Rozwój transportu </a:t>
              </a:r>
            </a:p>
            <a:p>
              <a:pPr algn="ctr" defTabSz="622300" eaLnBrk="1" fontAlgn="auto" hangingPunct="1">
                <a:lnSpc>
                  <a:spcPct val="90000"/>
                </a:lnSpc>
                <a:spcBef>
                  <a:spcPts val="300"/>
                </a:spcBef>
                <a:spcAft>
                  <a:spcPct val="35000"/>
                </a:spcAft>
                <a:defRPr/>
              </a:pPr>
              <a:r>
                <a:rPr lang="pl-PL" sz="1400" i="1" dirty="0">
                  <a:solidFill>
                    <a:schemeClr val="tx1"/>
                  </a:solidFill>
                  <a:latin typeface="+mj-lt"/>
                  <a:cs typeface="Times New Roman" panose="02020603050405020304" pitchFamily="18" charset="0"/>
                </a:rPr>
                <a:t>kolejowego poza TEN-T (infrastruktura)</a:t>
              </a:r>
            </a:p>
          </p:txBody>
        </p:sp>
      </p:grpSp>
      <p:sp>
        <p:nvSpPr>
          <p:cNvPr id="30" name="Prostokąt zaokrąglony 26"/>
          <p:cNvSpPr/>
          <p:nvPr/>
        </p:nvSpPr>
        <p:spPr>
          <a:xfrm>
            <a:off x="7853357" y="3159804"/>
            <a:ext cx="3081732" cy="1443037"/>
          </a:xfrm>
          <a:prstGeom prst="roundRect">
            <a:avLst/>
          </a:prstGeom>
          <a:solidFill>
            <a:schemeClr val="tx2">
              <a:lumMod val="20000"/>
              <a:lumOff val="80000"/>
              <a:alpha val="90000"/>
            </a:schemeClr>
          </a:solidFill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45315" tIns="45315" rIns="45315" bIns="45315" spcCol="1270" anchor="ctr"/>
          <a:lstStyle/>
          <a:p>
            <a:pPr algn="ctr" defTabSz="6223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dirty="0">
                <a:latin typeface="+mj-lt"/>
                <a:cs typeface="Times New Roman" panose="02020603050405020304" pitchFamily="18" charset="0"/>
              </a:rPr>
              <a:t>Nabór wniosków:</a:t>
            </a:r>
          </a:p>
          <a:p>
            <a:pPr algn="ctr" defTabSz="6223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od </a:t>
            </a:r>
            <a:r>
              <a:rPr lang="pt-BR" sz="1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30</a:t>
            </a:r>
            <a:r>
              <a:rPr lang="pl-PL" sz="1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grudnia </a:t>
            </a:r>
            <a:r>
              <a:rPr lang="pt-BR" sz="1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2016 r. </a:t>
            </a:r>
            <a:endParaRPr lang="pl-PL" sz="14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  <a:p>
            <a:pPr algn="ctr" defTabSz="6223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t-BR" sz="1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do </a:t>
            </a:r>
            <a:r>
              <a:rPr lang="pl-PL" sz="1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28 lipca </a:t>
            </a:r>
            <a:r>
              <a:rPr lang="pt-BR" sz="1400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2017 r.</a:t>
            </a:r>
            <a:endParaRPr lang="pl-PL" sz="1400" b="1" dirty="0">
              <a:solidFill>
                <a:schemeClr val="tx1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1" name="Dowolny kształt 27"/>
          <p:cNvSpPr/>
          <p:nvPr/>
        </p:nvSpPr>
        <p:spPr>
          <a:xfrm>
            <a:off x="7941149" y="4929866"/>
            <a:ext cx="3066964" cy="1216025"/>
          </a:xfrm>
          <a:custGeom>
            <a:avLst/>
            <a:gdLst>
              <a:gd name="connsiteX0" fmla="*/ 0 w 2860588"/>
              <a:gd name="connsiteY0" fmla="*/ 53043 h 530428"/>
              <a:gd name="connsiteX1" fmla="*/ 53043 w 2860588"/>
              <a:gd name="connsiteY1" fmla="*/ 0 h 530428"/>
              <a:gd name="connsiteX2" fmla="*/ 2807545 w 2860588"/>
              <a:gd name="connsiteY2" fmla="*/ 0 h 530428"/>
              <a:gd name="connsiteX3" fmla="*/ 2860588 w 2860588"/>
              <a:gd name="connsiteY3" fmla="*/ 53043 h 530428"/>
              <a:gd name="connsiteX4" fmla="*/ 2860588 w 2860588"/>
              <a:gd name="connsiteY4" fmla="*/ 477385 h 530428"/>
              <a:gd name="connsiteX5" fmla="*/ 2807545 w 2860588"/>
              <a:gd name="connsiteY5" fmla="*/ 530428 h 530428"/>
              <a:gd name="connsiteX6" fmla="*/ 53043 w 2860588"/>
              <a:gd name="connsiteY6" fmla="*/ 530428 h 530428"/>
              <a:gd name="connsiteX7" fmla="*/ 0 w 2860588"/>
              <a:gd name="connsiteY7" fmla="*/ 477385 h 530428"/>
              <a:gd name="connsiteX8" fmla="*/ 0 w 2860588"/>
              <a:gd name="connsiteY8" fmla="*/ 53043 h 5304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60588" h="530428">
                <a:moveTo>
                  <a:pt x="0" y="53043"/>
                </a:moveTo>
                <a:cubicBezTo>
                  <a:pt x="0" y="23748"/>
                  <a:pt x="23748" y="0"/>
                  <a:pt x="53043" y="0"/>
                </a:cubicBezTo>
                <a:lnTo>
                  <a:pt x="2807545" y="0"/>
                </a:lnTo>
                <a:cubicBezTo>
                  <a:pt x="2836840" y="0"/>
                  <a:pt x="2860588" y="23748"/>
                  <a:pt x="2860588" y="53043"/>
                </a:cubicBezTo>
                <a:lnTo>
                  <a:pt x="2860588" y="477385"/>
                </a:lnTo>
                <a:cubicBezTo>
                  <a:pt x="2860588" y="506680"/>
                  <a:pt x="2836840" y="530428"/>
                  <a:pt x="2807545" y="530428"/>
                </a:cubicBezTo>
                <a:lnTo>
                  <a:pt x="53043" y="530428"/>
                </a:lnTo>
                <a:cubicBezTo>
                  <a:pt x="23748" y="530428"/>
                  <a:pt x="0" y="506680"/>
                  <a:pt x="0" y="477385"/>
                </a:cubicBezTo>
                <a:lnTo>
                  <a:pt x="0" y="53043"/>
                </a:lnTo>
                <a:close/>
              </a:path>
            </a:pathLst>
          </a:custGeom>
          <a:solidFill>
            <a:schemeClr val="tx2">
              <a:lumMod val="20000"/>
              <a:lumOff val="80000"/>
              <a:alpha val="90000"/>
            </a:schemeClr>
          </a:solidFill>
        </p:spPr>
        <p:style>
          <a:ln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2"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33316" tIns="33316" rIns="33316" bIns="33316" spcCol="1270" anchor="ctr"/>
          <a:lstStyle/>
          <a:p>
            <a:pPr algn="ctr" defTabSz="6223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dirty="0">
                <a:latin typeface="+mj-lt"/>
                <a:cs typeface="Times New Roman" panose="02020603050405020304" pitchFamily="18" charset="0"/>
              </a:rPr>
              <a:t>Dofinansowanie UE:  </a:t>
            </a:r>
          </a:p>
          <a:p>
            <a:pPr algn="ctr" defTabSz="622300" eaLnBrk="1" fontAlgn="auto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pl-PL" sz="1400" b="1" dirty="0">
                <a:latin typeface="+mj-lt"/>
                <a:cs typeface="Times New Roman" panose="02020603050405020304" pitchFamily="18" charset="0"/>
              </a:rPr>
              <a:t>1,23 mld PLN</a:t>
            </a:r>
            <a:endParaRPr lang="pl-PL" sz="140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32" name="Strzałka w prawo 91"/>
          <p:cNvSpPr/>
          <p:nvPr/>
        </p:nvSpPr>
        <p:spPr>
          <a:xfrm rot="5460609">
            <a:off x="2933300" y="4707292"/>
            <a:ext cx="111698" cy="111786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3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3" name="Strzałka w prawo 93"/>
          <p:cNvSpPr/>
          <p:nvPr/>
        </p:nvSpPr>
        <p:spPr>
          <a:xfrm rot="5280223">
            <a:off x="6208925" y="4707247"/>
            <a:ext cx="115940" cy="118347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3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4" name="Strzałka w prawo 94"/>
          <p:cNvSpPr/>
          <p:nvPr/>
        </p:nvSpPr>
        <p:spPr>
          <a:xfrm rot="5280223">
            <a:off x="6203240" y="3005553"/>
            <a:ext cx="115940" cy="118347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3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5" name="Strzałka w prawo 99"/>
          <p:cNvSpPr/>
          <p:nvPr/>
        </p:nvSpPr>
        <p:spPr>
          <a:xfrm rot="5280223">
            <a:off x="9464697" y="2978894"/>
            <a:ext cx="115940" cy="118347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3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6" name="Strzałka w prawo 100"/>
          <p:cNvSpPr/>
          <p:nvPr/>
        </p:nvSpPr>
        <p:spPr>
          <a:xfrm rot="5280223">
            <a:off x="9427974" y="4707247"/>
            <a:ext cx="115940" cy="118347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3">
              <a:tint val="60000"/>
              <a:hueOff val="0"/>
              <a:satOff val="0"/>
              <a:lumOff val="0"/>
              <a:alphaOff val="0"/>
            </a:schemeClr>
          </a:lnRef>
          <a:fillRef idx="3">
            <a:schemeClr val="accent3">
              <a:tint val="60000"/>
              <a:hueOff val="0"/>
              <a:satOff val="0"/>
              <a:lumOff val="0"/>
              <a:alphaOff val="0"/>
            </a:schemeClr>
          </a:fillRef>
          <a:effectRef idx="3">
            <a:schemeClr val="accent3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92425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1055439" y="980728"/>
            <a:ext cx="9417957" cy="549922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2800" b="1">
                <a:solidFill>
                  <a:schemeClr val="tx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Nabór planowany przez CUPT w 2016 r.</a:t>
            </a:r>
            <a:endParaRPr lang="pl-PL" sz="2800" b="1" dirty="0">
              <a:solidFill>
                <a:schemeClr val="tx2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604990"/>
              </p:ext>
            </p:extLst>
          </p:nvPr>
        </p:nvGraphicFramePr>
        <p:xfrm>
          <a:off x="1559496" y="1772816"/>
          <a:ext cx="8487816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trzałka w prawo 8"/>
          <p:cNvSpPr/>
          <p:nvPr/>
        </p:nvSpPr>
        <p:spPr>
          <a:xfrm rot="5392005">
            <a:off x="5632275" y="3951769"/>
            <a:ext cx="400048" cy="526473"/>
          </a:xfrm>
          <a:prstGeom prst="rightArrow">
            <a:avLst>
              <a:gd name="adj1" fmla="val 66700"/>
              <a:gd name="adj2" fmla="val 50000"/>
            </a:avLst>
          </a:prstGeom>
        </p:spPr>
        <p:style>
          <a:lnRef idx="0">
            <a:schemeClr val="accent1">
              <a:shade val="90000"/>
              <a:hueOff val="0"/>
              <a:satOff val="0"/>
              <a:lumOff val="0"/>
              <a:alphaOff val="0"/>
            </a:schemeClr>
          </a:lnRef>
          <a:fillRef idx="3">
            <a:schemeClr val="accent1">
              <a:shade val="90000"/>
              <a:hueOff val="0"/>
              <a:satOff val="0"/>
              <a:lumOff val="0"/>
              <a:alphaOff val="0"/>
            </a:schemeClr>
          </a:fillRef>
          <a:effectRef idx="3">
            <a:schemeClr val="accent1">
              <a:shade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Prostokąt zaokrąglony 9"/>
          <p:cNvSpPr/>
          <p:nvPr/>
        </p:nvSpPr>
        <p:spPr>
          <a:xfrm>
            <a:off x="1703511" y="3249327"/>
            <a:ext cx="8208913" cy="693582"/>
          </a:xfrm>
          <a:prstGeom prst="roundRect">
            <a:avLst>
              <a:gd name="adj" fmla="val 10000"/>
            </a:avLst>
          </a:prstGeom>
          <a:gradFill rotWithShape="0">
            <a:gsLst>
              <a:gs pos="0">
                <a:schemeClr val="tx2">
                  <a:lumMod val="40000"/>
                  <a:lumOff val="60000"/>
                </a:schemeClr>
              </a:gs>
              <a:gs pos="80000">
                <a:schemeClr val="accent1">
                  <a:shade val="80000"/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accent1">
                  <a:shade val="80000"/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3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anchor="ctr" anchorCtr="1"/>
          <a:lstStyle/>
          <a:p>
            <a:pPr algn="ctr"/>
            <a:r>
              <a:rPr lang="pl-PL" sz="1600" dirty="0">
                <a:solidFill>
                  <a:schemeClr val="tx1"/>
                </a:solidFill>
              </a:rPr>
              <a:t>Inwestycje w zakresie transportu intermodalnego</a:t>
            </a:r>
          </a:p>
        </p:txBody>
      </p:sp>
    </p:spTree>
    <p:extLst>
      <p:ext uri="{BB962C8B-B14F-4D97-AF65-F5344CB8AC3E}">
        <p14:creationId xmlns:p14="http://schemas.microsoft.com/office/powerpoint/2010/main" val="714753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1327884" y="897815"/>
            <a:ext cx="9174163" cy="400050"/>
          </a:xfrm>
          <a:prstGeom prst="rect">
            <a:avLst/>
          </a:prstGeom>
          <a:noFill/>
        </p:spPr>
        <p:txBody>
          <a:bodyPr lIns="91430" tIns="45714" rIns="91430" bIns="45714"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Procentowy udział poszczególnych sektorów w ogólnej puli środków </a:t>
            </a:r>
            <a:r>
              <a:rPr lang="pl-PL" sz="20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POIiŚ</a:t>
            </a: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2014-2020 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5112277"/>
              </p:ext>
            </p:extLst>
          </p:nvPr>
        </p:nvGraphicFramePr>
        <p:xfrm>
          <a:off x="983433" y="1484784"/>
          <a:ext cx="9518614" cy="405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2207359" y="5729083"/>
            <a:ext cx="7308850" cy="36988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b="1" dirty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W ramach sektora transportu CUPT dysponuje kwotą 19,8 mld EUR</a:t>
            </a:r>
          </a:p>
        </p:txBody>
      </p:sp>
    </p:spTree>
    <p:extLst>
      <p:ext uri="{BB962C8B-B14F-4D97-AF65-F5344CB8AC3E}">
        <p14:creationId xmlns:p14="http://schemas.microsoft.com/office/powerpoint/2010/main" val="20014013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149339" y="998947"/>
            <a:ext cx="8783637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Wydatkowane środki*</a:t>
            </a:r>
          </a:p>
          <a:p>
            <a:pPr marL="285750" indent="-285750" defTabSz="914296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Wydatki kwalifikowalne 5 957 mln PLN , w tym UE </a:t>
            </a:r>
            <a:r>
              <a:rPr lang="pl-PL" sz="2000" b="1" dirty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5 064 mln PLN</a:t>
            </a:r>
            <a:endParaRPr lang="pl-PL" sz="2000" dirty="0">
              <a:solidFill>
                <a:schemeClr val="tx2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285750" indent="-285750" defTabSz="914296" eaLnBrk="1" fontAlgn="auto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pl-PL" sz="2000" dirty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Wykorzystanie alokacji w obszarze transport 6%</a:t>
            </a:r>
          </a:p>
        </p:txBody>
      </p:sp>
      <p:graphicFrame>
        <p:nvGraphicFramePr>
          <p:cNvPr id="4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7395371"/>
              </p:ext>
            </p:extLst>
          </p:nvPr>
        </p:nvGraphicFramePr>
        <p:xfrm>
          <a:off x="1343472" y="2069948"/>
          <a:ext cx="9145016" cy="31592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Arkusz" r:id="rId3" imgW="8001068" imgH="3543210" progId="Excel.Sheet.8">
                  <p:embed/>
                </p:oleObj>
              </mc:Choice>
              <mc:Fallback>
                <p:oleObj name="Arkusz" r:id="rId3" imgW="8001068" imgH="3543210" progId="Excel.Sheet.8">
                  <p:embed/>
                  <p:pic>
                    <p:nvPicPr>
                      <p:cNvPr id="37891" name="Wykres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3472" y="2069948"/>
                        <a:ext cx="9145016" cy="315925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487488" y="5549748"/>
            <a:ext cx="8496944" cy="36933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j-lt"/>
                <a:cs typeface="Times New Roman" panose="02020603050405020304" pitchFamily="18" charset="0"/>
              </a:rPr>
              <a:t>Na koniec 2016 r. wykorzystanie alokacji w obszarze transport szacowane jest na ok. 7,6% </a:t>
            </a:r>
          </a:p>
        </p:txBody>
      </p:sp>
      <p:sp>
        <p:nvSpPr>
          <p:cNvPr id="6" name="Prostokąt 5"/>
          <p:cNvSpPr/>
          <p:nvPr/>
        </p:nvSpPr>
        <p:spPr>
          <a:xfrm>
            <a:off x="-32072" y="5948021"/>
            <a:ext cx="1504950" cy="2603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l-PL" sz="1100" b="1" dirty="0">
                <a:latin typeface="+mn-lt"/>
                <a:cs typeface="Times New Roman" panose="02020603050405020304" pitchFamily="18" charset="0"/>
              </a:rPr>
              <a:t>*deklaracje wydatków</a:t>
            </a:r>
            <a:endParaRPr lang="pl-PL" sz="1100" dirty="0"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857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1919536" y="908720"/>
            <a:ext cx="8229600" cy="719137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600" b="1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Cel wydatkowania dla roku 2016 w podziale na działania*</a:t>
            </a:r>
            <a:endParaRPr lang="pl-PL" sz="2600" b="1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99456" y="5809980"/>
            <a:ext cx="1137726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100" b="1" dirty="0">
                <a:latin typeface="+mj-lt"/>
                <a:cs typeface="Times New Roman" panose="02020603050405020304" pitchFamily="18" charset="0"/>
              </a:rPr>
              <a:t>*Wartości wydatków kwalifikowalnych przekazanych w deklaracjach wydatków zgodnie z aktualizacją prognoz (czerwiec 2016 r.) zatwierdzoną przez IZ </a:t>
            </a:r>
            <a:r>
              <a:rPr lang="pl-PL" sz="11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(dane w mln PLN)</a:t>
            </a:r>
          </a:p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1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**Stan na 18 listopada 2016 r.</a:t>
            </a:r>
            <a:endParaRPr lang="pl-PL" sz="11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505795" y="1581466"/>
            <a:ext cx="4749800" cy="481012"/>
          </a:xfrm>
          <a:prstGeom prst="rect">
            <a:avLst/>
          </a:prstGeom>
          <a:solidFill>
            <a:schemeClr val="tx2">
              <a:lumMod val="60000"/>
              <a:lumOff val="40000"/>
              <a:alpha val="74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b="1" dirty="0">
                <a:cs typeface="Times New Roman" panose="02020603050405020304" pitchFamily="18" charset="0"/>
              </a:rPr>
              <a:t>Plan na rok 2016:     6 092 mln PLN</a:t>
            </a:r>
          </a:p>
        </p:txBody>
      </p:sp>
      <p:graphicFrame>
        <p:nvGraphicFramePr>
          <p:cNvPr id="6" name="Symbol zastępczy zawartośc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6436635"/>
              </p:ext>
            </p:extLst>
          </p:nvPr>
        </p:nvGraphicFramePr>
        <p:xfrm>
          <a:off x="1631504" y="2262927"/>
          <a:ext cx="8784976" cy="2915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Prostokąt 6"/>
          <p:cNvSpPr/>
          <p:nvPr/>
        </p:nvSpPr>
        <p:spPr>
          <a:xfrm>
            <a:off x="3431059" y="5332522"/>
            <a:ext cx="4824536" cy="481012"/>
          </a:xfrm>
          <a:prstGeom prst="rect">
            <a:avLst/>
          </a:prstGeom>
          <a:solidFill>
            <a:schemeClr val="tx2">
              <a:lumMod val="60000"/>
              <a:lumOff val="40000"/>
              <a:alpha val="74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b="1" dirty="0">
                <a:cs typeface="Times New Roman" panose="02020603050405020304" pitchFamily="18" charset="0"/>
              </a:rPr>
              <a:t>Aktualna realizacja planu :     87,6%**</a:t>
            </a:r>
          </a:p>
        </p:txBody>
      </p:sp>
    </p:spTree>
    <p:extLst>
      <p:ext uri="{BB962C8B-B14F-4D97-AF65-F5344CB8AC3E}">
        <p14:creationId xmlns:p14="http://schemas.microsoft.com/office/powerpoint/2010/main" val="1938090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271464" y="1844824"/>
            <a:ext cx="9204325" cy="17541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4" rIns="91430" bIns="45714"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3600" dirty="0">
              <a:latin typeface="+mj-lt"/>
              <a:cs typeface="Times New Roman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j-lt"/>
                <a:cs typeface="Times New Roman" pitchFamily="18" charset="0"/>
              </a:rPr>
              <a:t>Wyzwania stojące przed CUPT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j-lt"/>
                <a:cs typeface="Times New Roman" pitchFamily="18" charset="0"/>
              </a:rPr>
              <a:t> </a:t>
            </a:r>
            <a:endParaRPr lang="pl-PL" sz="3600" b="1" dirty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2" descr="Challenges ahead sign Stock Photo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1864" y="4051276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383468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2063552" y="938772"/>
            <a:ext cx="8229600" cy="8366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3000" b="1">
                <a:solidFill>
                  <a:schemeClr val="tx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Najważniejsze planowane działania</a:t>
            </a:r>
            <a:endParaRPr lang="pl-PL" sz="3000" b="1" dirty="0">
              <a:solidFill>
                <a:schemeClr val="tx2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415480" y="1775384"/>
            <a:ext cx="9505056" cy="30982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r>
              <a:rPr lang="pl-PL" sz="2000" u="sng" dirty="0">
                <a:latin typeface="+mj-lt"/>
                <a:cs typeface="Times New Roman" panose="02020603050405020304" pitchFamily="18" charset="0"/>
              </a:rPr>
              <a:t>Projekty drogowe 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- 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planowane do zawarcia </a:t>
            </a:r>
            <a:r>
              <a:rPr lang="pl-PL" dirty="0">
                <a:cs typeface="Times New Roman" panose="02020603050405020304" pitchFamily="18" charset="0"/>
              </a:rPr>
              <a:t>umowy o dofinansowanie*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 w </a:t>
            </a:r>
            <a:r>
              <a:rPr lang="pl-PL" b="1" dirty="0">
                <a:latin typeface="+mj-lt"/>
                <a:cs typeface="Times New Roman" panose="02020603050405020304" pitchFamily="18" charset="0"/>
              </a:rPr>
              <a:t>2017 r.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 :</a:t>
            </a:r>
          </a:p>
          <a:p>
            <a:pPr marL="342900" indent="-342900"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i="1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043268"/>
              </p:ext>
            </p:extLst>
          </p:nvPr>
        </p:nvGraphicFramePr>
        <p:xfrm>
          <a:off x="1775521" y="2348879"/>
          <a:ext cx="8208911" cy="2376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53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43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446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45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5549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Projekty drogowe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Liczba umów o dofinansowanie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Wydatki kwalifikowalne (mln PLN)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Wkład UE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(mln PLN)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0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Działanie 3.1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13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8 707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6 995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0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Działanie 4.1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445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378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023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Działanie 4.2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544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444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1415480" y="5401502"/>
            <a:ext cx="70564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latin typeface="+mj-lt"/>
                <a:cs typeface="Times New Roman" panose="02020603050405020304" pitchFamily="18" charset="0"/>
              </a:rPr>
              <a:t>* Nie obejmuje projektów w ramach procedury konkursowej</a:t>
            </a:r>
          </a:p>
        </p:txBody>
      </p:sp>
    </p:spTree>
    <p:extLst>
      <p:ext uri="{BB962C8B-B14F-4D97-AF65-F5344CB8AC3E}">
        <p14:creationId xmlns:p14="http://schemas.microsoft.com/office/powerpoint/2010/main" val="33194880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1893387" y="929301"/>
            <a:ext cx="8229600" cy="836613"/>
          </a:xfrm>
          <a:prstGeom prst="rect">
            <a:avLst/>
          </a:prstGeom>
        </p:spPr>
        <p:txBody>
          <a:bodyPr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3000" b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Najważniejsze planowane działania</a:t>
            </a:r>
            <a:endParaRPr lang="pl-PL" sz="30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970567" y="2034356"/>
            <a:ext cx="8079797" cy="107721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defTabSz="914296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pl-PL" sz="2000" u="sng" dirty="0">
                <a:latin typeface="+mj-lt"/>
                <a:cs typeface="Times New Roman" panose="02020603050405020304" pitchFamily="18" charset="0"/>
              </a:rPr>
              <a:t>Projekty kolejowe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+mj-lt"/>
                <a:cs typeface="Times New Roman" panose="02020603050405020304" pitchFamily="18" charset="0"/>
              </a:rPr>
              <a:t>- planowane do zawarcia umowy o dofinansowanie </a:t>
            </a:r>
            <a:r>
              <a:rPr lang="pl-PL" dirty="0">
                <a:cs typeface="Times New Roman" panose="02020603050405020304" pitchFamily="18" charset="0"/>
              </a:rPr>
              <a:t>w </a:t>
            </a:r>
            <a:r>
              <a:rPr lang="pl-PL" b="1" dirty="0">
                <a:cs typeface="Times New Roman" panose="02020603050405020304" pitchFamily="18" charset="0"/>
              </a:rPr>
              <a:t>2016 r.</a:t>
            </a:r>
            <a:r>
              <a:rPr lang="pl-PL" dirty="0">
                <a:cs typeface="Times New Roman" panose="02020603050405020304" pitchFamily="18" charset="0"/>
              </a:rPr>
              <a:t> :</a:t>
            </a:r>
            <a:endParaRPr lang="pl-PL" dirty="0">
              <a:latin typeface="+mj-lt"/>
              <a:cs typeface="Times New Roman" panose="02020603050405020304" pitchFamily="18" charset="0"/>
            </a:endParaRPr>
          </a:p>
          <a:p>
            <a:pPr algn="just" defTabSz="914296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pl-PL" dirty="0">
                <a:latin typeface="+mj-lt"/>
                <a:cs typeface="Times New Roman" panose="02020603050405020304" pitchFamily="18" charset="0"/>
              </a:rPr>
              <a:t>5 umów o dofinansowanie na szacunkową kwotę wydatków kwalifikowalnych 3 292 mln PLN, w tym UE 2 798 mln PLN.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1976892" y="3569233"/>
            <a:ext cx="8075240" cy="233910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r>
              <a:rPr lang="pl-PL" sz="2000" u="sng" dirty="0">
                <a:latin typeface="+mj-lt"/>
                <a:cs typeface="Times New Roman" panose="02020603050405020304" pitchFamily="18" charset="0"/>
              </a:rPr>
              <a:t>Projekty kolejowe</a:t>
            </a:r>
            <a:r>
              <a:rPr lang="pl-PL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pl-PL" dirty="0">
                <a:cs typeface="Times New Roman" panose="02020603050405020304" pitchFamily="18" charset="0"/>
              </a:rPr>
              <a:t>- planowane do zawarcia umowy o dofinansowanie w </a:t>
            </a:r>
            <a:r>
              <a:rPr lang="pl-PL" b="1" dirty="0">
                <a:cs typeface="Times New Roman" panose="02020603050405020304" pitchFamily="18" charset="0"/>
              </a:rPr>
              <a:t>2017 r.</a:t>
            </a:r>
            <a:r>
              <a:rPr lang="pl-PL" dirty="0">
                <a:cs typeface="Times New Roman" panose="02020603050405020304" pitchFamily="18" charset="0"/>
              </a:rPr>
              <a:t> :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313816"/>
              </p:ext>
            </p:extLst>
          </p:nvPr>
        </p:nvGraphicFramePr>
        <p:xfrm>
          <a:off x="2423716" y="4044507"/>
          <a:ext cx="6911975" cy="1617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6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3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0944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Projekty kolejowe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Liczba umów o dofinansowanie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Wydatki kwalifikowalne (mln PLN)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Wkład UE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(mln PLN)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Działanie 5.1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2 539</a:t>
                      </a:r>
                    </a:p>
                  </a:txBody>
                  <a:tcPr marL="9524" marR="9524" marT="952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2 158</a:t>
                      </a:r>
                    </a:p>
                  </a:txBody>
                  <a:tcPr marL="9524" marR="9524" marT="9524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83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Działanie 5.2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726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617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>
            <a:spLocks noChangeArrowheads="1"/>
          </p:cNvSpPr>
          <p:nvPr/>
        </p:nvSpPr>
        <p:spPr bwMode="auto">
          <a:xfrm>
            <a:off x="479376" y="5919629"/>
            <a:ext cx="7056437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 sz="1400">
                <a:latin typeface="Calibri" pitchFamily="34" charset="0"/>
              </a:rPr>
              <a:t>* Nie obejmuje projektów w ramach procedury konkursowej</a:t>
            </a:r>
          </a:p>
        </p:txBody>
      </p:sp>
    </p:spTree>
    <p:extLst>
      <p:ext uri="{BB962C8B-B14F-4D97-AF65-F5344CB8AC3E}">
        <p14:creationId xmlns:p14="http://schemas.microsoft.com/office/powerpoint/2010/main" val="22850991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1775520" y="764704"/>
            <a:ext cx="8229600" cy="836612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sz="3000" b="1">
                <a:solidFill>
                  <a:schemeClr val="tx2">
                    <a:lumMod val="50000"/>
                  </a:schemeClr>
                </a:solidFill>
                <a:cs typeface="Times New Roman" panose="02020603050405020304" pitchFamily="18" charset="0"/>
              </a:rPr>
              <a:t>Najważniejsze planowane działania</a:t>
            </a:r>
            <a:endParaRPr lang="pl-PL" sz="3000" b="1" dirty="0">
              <a:solidFill>
                <a:schemeClr val="tx2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552932" y="1686469"/>
            <a:ext cx="8674778" cy="37271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r>
              <a:rPr lang="pl-PL" sz="2000" u="sng" dirty="0">
                <a:latin typeface="+mj-lt"/>
                <a:cs typeface="Times New Roman" panose="02020603050405020304" pitchFamily="18" charset="0"/>
              </a:rPr>
              <a:t>Projekty śródlądowe i morskie </a:t>
            </a:r>
            <a:r>
              <a:rPr lang="pl-PL" sz="1600" dirty="0">
                <a:latin typeface="+mj-lt"/>
                <a:cs typeface="Times New Roman" panose="02020603050405020304" pitchFamily="18" charset="0"/>
              </a:rPr>
              <a:t>- planowane do zawarcia umowy o dofinansowanie* </a:t>
            </a:r>
            <a:r>
              <a:rPr lang="pl-PL" sz="1600" dirty="0">
                <a:cs typeface="Times New Roman" panose="02020603050405020304" pitchFamily="18" charset="0"/>
              </a:rPr>
              <a:t>w </a:t>
            </a:r>
            <a:r>
              <a:rPr lang="pl-PL" sz="1600" b="1" dirty="0">
                <a:cs typeface="Times New Roman" panose="02020603050405020304" pitchFamily="18" charset="0"/>
              </a:rPr>
              <a:t>2017 r.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342900" indent="-342900"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r>
              <a:rPr lang="pl-PL" sz="2000" u="sng" dirty="0">
                <a:latin typeface="+mj-lt"/>
                <a:cs typeface="Times New Roman" panose="02020603050405020304" pitchFamily="18" charset="0"/>
              </a:rPr>
              <a:t>Projekty miejskie </a:t>
            </a:r>
            <a:r>
              <a:rPr lang="pl-PL" sz="1600" dirty="0">
                <a:latin typeface="+mj-lt"/>
                <a:cs typeface="Times New Roman" panose="02020603050405020304" pitchFamily="18" charset="0"/>
              </a:rPr>
              <a:t>- planowane do zawarcia umowy o dofinansowanie </a:t>
            </a:r>
            <a:r>
              <a:rPr lang="pl-PL" sz="1600" dirty="0">
                <a:cs typeface="Times New Roman" panose="02020603050405020304" pitchFamily="18" charset="0"/>
              </a:rPr>
              <a:t>w </a:t>
            </a:r>
            <a:r>
              <a:rPr lang="pl-PL" sz="1600" b="1" dirty="0">
                <a:cs typeface="Times New Roman" panose="02020603050405020304" pitchFamily="18" charset="0"/>
              </a:rPr>
              <a:t>2017 r.</a:t>
            </a:r>
            <a:r>
              <a:rPr lang="pl-PL" sz="1600" dirty="0">
                <a:cs typeface="Times New Roman" panose="02020603050405020304" pitchFamily="18" charset="0"/>
              </a:rPr>
              <a:t> </a:t>
            </a:r>
            <a:r>
              <a:rPr lang="pl-PL" sz="1600" dirty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marL="342900" indent="-342900"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pl-PL" sz="1600" dirty="0">
              <a:latin typeface="+mj-lt"/>
              <a:cs typeface="Times New Roman" panose="02020603050405020304" pitchFamily="18" charset="0"/>
            </a:endParaRPr>
          </a:p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b="1" dirty="0">
              <a:latin typeface="+mj-lt"/>
              <a:cs typeface="Times New Roman" panose="02020603050405020304" pitchFamily="18" charset="0"/>
            </a:endParaRPr>
          </a:p>
          <a:p>
            <a:pPr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i="1" dirty="0">
              <a:latin typeface="+mj-lt"/>
              <a:cs typeface="Times New Roman" panose="02020603050405020304" pitchFamily="18" charset="0"/>
            </a:endParaRPr>
          </a:p>
          <a:p>
            <a:pPr algn="just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endParaRPr lang="pl-PL" sz="1600" i="1" dirty="0">
              <a:latin typeface="+mj-lt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577244"/>
              </p:ext>
            </p:extLst>
          </p:nvPr>
        </p:nvGraphicFramePr>
        <p:xfrm>
          <a:off x="2214089" y="2299997"/>
          <a:ext cx="6911975" cy="11922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6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67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36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3533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Projekty śródlądowe i morskie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Liczba umów o dofinansowanie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Wydatki kwalifikowalne (mln PLN)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Wkład UE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(mln PLN)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6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Działanie 3.2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16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3 834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2 918 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58319"/>
              </p:ext>
            </p:extLst>
          </p:nvPr>
        </p:nvGraphicFramePr>
        <p:xfrm>
          <a:off x="2214089" y="4151548"/>
          <a:ext cx="6972217" cy="12052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9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6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2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89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7137">
                <a:tc>
                  <a:txBody>
                    <a:bodyPr/>
                    <a:lstStyle/>
                    <a:p>
                      <a:pPr algn="ctr"/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Projekty miejskie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Liczba umów o dofinansowanie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Wydatki kwalifikowalne (mln PLN)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Wkład UE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(mln PLN)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7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Działanie 6.1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30</a:t>
                      </a:r>
                      <a:endParaRPr lang="pl-PL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8 287 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pl-P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5 111 </a:t>
                      </a:r>
                    </a:p>
                  </a:txBody>
                  <a:tcPr marL="68572" marR="68572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35360" y="6550025"/>
            <a:ext cx="7056437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400" dirty="0">
                <a:latin typeface="+mj-lt"/>
                <a:cs typeface="Times New Roman" panose="02020603050405020304" pitchFamily="18" charset="0"/>
              </a:rPr>
              <a:t>* Nie obejmuje projektów w ramach procedury konkursowej</a:t>
            </a:r>
          </a:p>
        </p:txBody>
      </p:sp>
      <p:sp>
        <p:nvSpPr>
          <p:cNvPr id="8" name="Prostokąt 7"/>
          <p:cNvSpPr/>
          <p:nvPr/>
        </p:nvSpPr>
        <p:spPr>
          <a:xfrm>
            <a:off x="263352" y="5536543"/>
            <a:ext cx="11665296" cy="567085"/>
          </a:xfrm>
          <a:prstGeom prst="rect">
            <a:avLst/>
          </a:prstGeom>
          <a:solidFill>
            <a:schemeClr val="bg1">
              <a:lumMod val="6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296" eaLnBrk="1" fontAlgn="auto" hangingPunct="1">
              <a:lnSpc>
                <a:spcPct val="90000"/>
              </a:lnSpc>
              <a:spcBef>
                <a:spcPts val="384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Na koniec 2017 r. dla </a:t>
            </a:r>
            <a:r>
              <a:rPr lang="pl-PL" dirty="0" err="1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POIiŚ</a:t>
            </a:r>
            <a:r>
              <a:rPr lang="pl-PL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 2014-2020 w ramach sektora transportu szacuje się poziom wykorzystania alokacji na ok </a:t>
            </a:r>
            <a:r>
              <a:rPr lang="pl-PL" b="1" dirty="0">
                <a:solidFill>
                  <a:schemeClr val="tx1"/>
                </a:solidFill>
                <a:latin typeface="+mj-lt"/>
                <a:cs typeface="Times New Roman" panose="02020603050405020304" pitchFamily="18" charset="0"/>
              </a:rPr>
              <a:t>55 %</a:t>
            </a:r>
          </a:p>
        </p:txBody>
      </p:sp>
    </p:spTree>
    <p:extLst>
      <p:ext uri="{BB962C8B-B14F-4D97-AF65-F5344CB8AC3E}">
        <p14:creationId xmlns:p14="http://schemas.microsoft.com/office/powerpoint/2010/main" val="7958270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1882205" y="885181"/>
            <a:ext cx="8786812" cy="720725"/>
          </a:xfrm>
          <a:prstGeom prst="rect">
            <a:avLst/>
          </a:prstGeom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600" b="1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Times New Roman" panose="02020603050405020304" pitchFamily="18" charset="0"/>
              </a:rPr>
              <a:t>Cel wydatkowania dla roku 2017 w podziale na działania*</a:t>
            </a:r>
            <a:endParaRPr lang="pl-PL" sz="2600" b="1" dirty="0">
              <a:solidFill>
                <a:schemeClr val="tx2">
                  <a:lumMod val="50000"/>
                </a:schemeClr>
              </a:solidFill>
              <a:latin typeface="+mn-lt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199456" y="5739524"/>
            <a:ext cx="1044116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200" b="1" dirty="0">
                <a:latin typeface="+mj-lt"/>
                <a:cs typeface="Times New Roman" panose="02020603050405020304" pitchFamily="18" charset="0"/>
              </a:rPr>
              <a:t>*Wartości wydatków kwalifikowalnych przekazanych w deklaracjach zgodnie z aktualizacją prognoz (czerwiec 2016 r.) zatwierdzoną przez IZ </a:t>
            </a:r>
            <a:r>
              <a:rPr lang="pl-PL" sz="1200" b="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(dane w mln PLN)</a:t>
            </a:r>
            <a:endParaRPr lang="pl-PL" sz="12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863405" y="1744019"/>
            <a:ext cx="4824412" cy="523875"/>
          </a:xfrm>
          <a:prstGeom prst="rect">
            <a:avLst/>
          </a:prstGeom>
          <a:solidFill>
            <a:schemeClr val="tx2">
              <a:lumMod val="60000"/>
              <a:lumOff val="40000"/>
              <a:alpha val="74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800" b="1" dirty="0">
                <a:cs typeface="Times New Roman" panose="02020603050405020304" pitchFamily="18" charset="0"/>
              </a:rPr>
              <a:t>Plan na rok 2017:      9 386 mln PLN</a:t>
            </a:r>
          </a:p>
        </p:txBody>
      </p:sp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9185039"/>
              </p:ext>
            </p:extLst>
          </p:nvPr>
        </p:nvGraphicFramePr>
        <p:xfrm>
          <a:off x="1415480" y="2492896"/>
          <a:ext cx="936104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9956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Tytuł 1"/>
          <p:cNvSpPr txBox="1">
            <a:spLocks/>
          </p:cNvSpPr>
          <p:nvPr/>
        </p:nvSpPr>
        <p:spPr>
          <a:xfrm>
            <a:off x="1451769" y="2132856"/>
            <a:ext cx="9288462" cy="30963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rtlCol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defRPr/>
            </a:pPr>
            <a:r>
              <a:rPr lang="pl-PL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Program Operacyjny </a:t>
            </a:r>
            <a:br>
              <a:rPr lang="pl-PL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Polska Wschodnia 2014-2020 </a:t>
            </a:r>
            <a:br>
              <a:rPr lang="pl-PL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</a:br>
            <a:r>
              <a:rPr lang="pl-PL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– sektor transportu</a:t>
            </a:r>
            <a:endParaRPr lang="pl-PL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3486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2"/>
          <p:cNvSpPr txBox="1">
            <a:spLocks/>
          </p:cNvSpPr>
          <p:nvPr/>
        </p:nvSpPr>
        <p:spPr>
          <a:xfrm>
            <a:off x="1271463" y="1124744"/>
            <a:ext cx="9457337" cy="504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sz="2000" b="1" cap="small">
                <a:latin typeface="+mj-lt"/>
                <a:cs typeface="Times New Roman" pitchFamily="18" charset="0"/>
              </a:rPr>
              <a:t>program operacyjny polska wschodnia 2014-2020</a:t>
            </a:r>
            <a:endParaRPr lang="pl-PL" sz="2000" b="1" cap="small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4" name="Wykres 3"/>
          <p:cNvGraphicFramePr/>
          <p:nvPr>
            <p:extLst>
              <p:ext uri="{D42A27DB-BD31-4B8C-83A1-F6EECF244321}">
                <p14:modId xmlns:p14="http://schemas.microsoft.com/office/powerpoint/2010/main" val="902595784"/>
              </p:ext>
            </p:extLst>
          </p:nvPr>
        </p:nvGraphicFramePr>
        <p:xfrm>
          <a:off x="6384032" y="3356992"/>
          <a:ext cx="388843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ytuł 1"/>
          <p:cNvSpPr txBox="1">
            <a:spLocks/>
          </p:cNvSpPr>
          <p:nvPr/>
        </p:nvSpPr>
        <p:spPr>
          <a:xfrm>
            <a:off x="6600056" y="2636912"/>
            <a:ext cx="3200964" cy="720080"/>
          </a:xfrm>
          <a:prstGeom prst="rect">
            <a:avLst/>
          </a:prstGeom>
        </p:spPr>
        <p:txBody>
          <a:bodyPr vert="horz" lIns="91430" tIns="45714" rIns="91430" bIns="45714" rtlCol="0" anchor="ctr">
            <a:noAutofit/>
          </a:bodyPr>
          <a:lstStyle/>
          <a:p>
            <a:pPr marL="0" marR="0" lvl="0" indent="0" algn="ctr" defTabSz="914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Udział środków </a:t>
            </a:r>
            <a:r>
              <a:rPr lang="pl-PL" sz="1400" b="1" dirty="0">
                <a:latin typeface="+mj-lt"/>
                <a:ea typeface="+mj-ea"/>
                <a:cs typeface="Times New Roman" pitchFamily="18" charset="0"/>
              </a:rPr>
              <a:t>sektora transportu</a:t>
            </a: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 </a:t>
            </a:r>
            <a:b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w stosunku do całej alokacji</a:t>
            </a:r>
            <a:b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</a:br>
            <a:r>
              <a:rPr kumimoji="0" lang="pl-PL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Times New Roman" pitchFamily="18" charset="0"/>
              </a:rPr>
              <a:t>PO PW 2014-2020</a:t>
            </a: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271464" y="2636912"/>
            <a:ext cx="538834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dirty="0"/>
              <a:t> Planowane efekty: </a:t>
            </a:r>
            <a:r>
              <a:rPr lang="pl-PL" b="1" dirty="0"/>
              <a:t>modernizacja 548 km linii kolejowych</a:t>
            </a:r>
            <a:r>
              <a:rPr lang="pl-PL" dirty="0"/>
              <a:t> </a:t>
            </a:r>
            <a:r>
              <a:rPr lang="pl-PL" dirty="0">
                <a:cs typeface="Times New Roman" pitchFamily="18" charset="0"/>
              </a:rPr>
              <a:t>w ramach tzw. Magistrali Wschodniej</a:t>
            </a:r>
          </a:p>
          <a:p>
            <a:pPr>
              <a:buFont typeface="Arial" pitchFamily="34" charset="0"/>
              <a:buChar char="•"/>
            </a:pPr>
            <a:endParaRPr lang="pl-PL" dirty="0"/>
          </a:p>
          <a:p>
            <a:pPr>
              <a:buFont typeface="Arial" pitchFamily="34" charset="0"/>
              <a:buChar char="•"/>
            </a:pPr>
            <a:r>
              <a:rPr lang="pl-PL" dirty="0"/>
              <a:t> W ramach sektora transportu PO PW 2014-2020 planowane podpisanie  </a:t>
            </a:r>
            <a:r>
              <a:rPr lang="pl-PL" b="1" dirty="0"/>
              <a:t>8 umów o dofinansowanie</a:t>
            </a:r>
          </a:p>
          <a:p>
            <a:endParaRPr lang="pl-PL" b="1" dirty="0"/>
          </a:p>
          <a:p>
            <a:pPr>
              <a:buFont typeface="Arial" pitchFamily="34" charset="0"/>
              <a:buChar char="•"/>
            </a:pPr>
            <a:r>
              <a:rPr lang="pl-PL" dirty="0"/>
              <a:t> W</a:t>
            </a:r>
            <a:r>
              <a:rPr lang="pl-PL" b="1" dirty="0"/>
              <a:t> 2016 r. </a:t>
            </a:r>
            <a:r>
              <a:rPr lang="pl-PL" dirty="0"/>
              <a:t>planowane podpisanie </a:t>
            </a:r>
            <a:r>
              <a:rPr lang="pl-PL" b="1" dirty="0"/>
              <a:t>1 umowy o dofinansowanie</a:t>
            </a:r>
          </a:p>
          <a:p>
            <a:r>
              <a:rPr lang="pl-PL" dirty="0"/>
              <a:t>środki UE - 282,62 mln PLN</a:t>
            </a:r>
          </a:p>
          <a:p>
            <a:endParaRPr lang="pl-PL" dirty="0"/>
          </a:p>
        </p:txBody>
      </p:sp>
      <p:sp>
        <p:nvSpPr>
          <p:cNvPr id="7" name="Tytuł 2"/>
          <p:cNvSpPr txBox="1">
            <a:spLocks/>
          </p:cNvSpPr>
          <p:nvPr/>
        </p:nvSpPr>
        <p:spPr>
          <a:xfrm>
            <a:off x="1271463" y="1772816"/>
            <a:ext cx="9457337" cy="5040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30" tIns="45714" rIns="91430" bIns="45714" rtlCol="0" anchor="ctr">
            <a:noAutofit/>
          </a:bodyPr>
          <a:lstStyle/>
          <a:p>
            <a:pPr algn="ctr"/>
            <a:r>
              <a:rPr lang="pl-PL" sz="1600" b="1" dirty="0">
                <a:cs typeface="Times New Roman" pitchFamily="18" charset="0"/>
              </a:rPr>
              <a:t>Oś priorytetowa III Ponadregionalna infrastruktura kolejowa</a:t>
            </a:r>
          </a:p>
          <a:p>
            <a:pPr algn="ctr"/>
            <a:r>
              <a:rPr lang="pl-PL" sz="1600" b="1" dirty="0">
                <a:cs typeface="Times New Roman" pitchFamily="18" charset="0"/>
              </a:rPr>
              <a:t>Działanie 3.1. Infrastruktura kolejowa</a:t>
            </a:r>
            <a:endParaRPr kumimoji="0" lang="pl-PL" sz="2000" b="1" i="0" u="none" strike="noStrike" kern="1200" cap="small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j-lt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9254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415480" y="1772816"/>
            <a:ext cx="9204325" cy="1754188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0" tIns="45714" rIns="91430" bIns="45714"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3600" dirty="0">
              <a:latin typeface="+mj-lt"/>
              <a:cs typeface="Times New Roman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j-lt"/>
                <a:cs typeface="Times New Roman" pitchFamily="18" charset="0"/>
              </a:rPr>
              <a:t>Dobre praktyki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600" dirty="0">
                <a:latin typeface="+mj-lt"/>
                <a:cs typeface="Times New Roman" pitchFamily="18" charset="0"/>
              </a:rPr>
              <a:t> </a:t>
            </a:r>
            <a:endParaRPr lang="pl-PL" sz="3600" b="1" dirty="0">
              <a:latin typeface="+mj-lt"/>
              <a:cs typeface="Times New Roman" pitchFamily="18" charset="0"/>
            </a:endParaRPr>
          </a:p>
        </p:txBody>
      </p:sp>
      <p:pic>
        <p:nvPicPr>
          <p:cNvPr id="4" name="Picture 6" descr="Time for Action Stock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9531" y="3943873"/>
            <a:ext cx="2286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164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355600" y="931713"/>
            <a:ext cx="9204325" cy="460375"/>
          </a:xfrm>
          <a:prstGeom prst="rect">
            <a:avLst/>
          </a:prstGeom>
          <a:noFill/>
        </p:spPr>
        <p:txBody>
          <a:bodyPr lIns="91430" tIns="45714" rIns="91430" bIns="45714"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Struktura </a:t>
            </a:r>
            <a:r>
              <a:rPr lang="pl-PL" sz="2400" b="1" dirty="0" err="1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POIiŚ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+mn-lt"/>
                <a:cs typeface="Times New Roman" pitchFamily="18" charset="0"/>
              </a:rPr>
              <a:t> 2014-2020 w sektorze transportu</a:t>
            </a:r>
          </a:p>
        </p:txBody>
      </p:sp>
      <p:sp>
        <p:nvSpPr>
          <p:cNvPr id="9" name="Symbol zastępczy numeru slajdu 1"/>
          <p:cNvSpPr>
            <a:spLocks noGrp="1"/>
          </p:cNvSpPr>
          <p:nvPr>
            <p:ph type="sldNum" sz="quarter" idx="12"/>
          </p:nvPr>
        </p:nvSpPr>
        <p:spPr bwMode="auto">
          <a:xfrm>
            <a:off x="8097714" y="5995516"/>
            <a:ext cx="23114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227CC5FF-6CEE-4C6F-92E7-7024B61FFF9C}" type="slidenum">
              <a:rPr lang="pl-PL" altLang="pl-PL"/>
              <a:pPr/>
              <a:t>3</a:t>
            </a:fld>
            <a:endParaRPr lang="pl-PL" altLang="pl-PL"/>
          </a:p>
        </p:txBody>
      </p:sp>
      <p:sp>
        <p:nvSpPr>
          <p:cNvPr id="10" name="Prostokąt zaokrąglony 1"/>
          <p:cNvSpPr/>
          <p:nvPr/>
        </p:nvSpPr>
        <p:spPr>
          <a:xfrm>
            <a:off x="1404814" y="1556791"/>
            <a:ext cx="1296988" cy="100654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/>
              <a:t>Sektor</a:t>
            </a:r>
          </a:p>
        </p:txBody>
      </p:sp>
      <p:sp>
        <p:nvSpPr>
          <p:cNvPr id="11" name="Prostokąt zaokrąglony 2"/>
          <p:cNvSpPr/>
          <p:nvPr/>
        </p:nvSpPr>
        <p:spPr>
          <a:xfrm>
            <a:off x="2782764" y="1556792"/>
            <a:ext cx="7777163" cy="10065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dirty="0"/>
              <a:t>TRANSPORT</a:t>
            </a:r>
          </a:p>
        </p:txBody>
      </p:sp>
      <p:sp>
        <p:nvSpPr>
          <p:cNvPr id="12" name="Prostokąt zaokrąglony 4"/>
          <p:cNvSpPr/>
          <p:nvPr/>
        </p:nvSpPr>
        <p:spPr>
          <a:xfrm>
            <a:off x="1414339" y="2679229"/>
            <a:ext cx="1296988" cy="158432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/>
              <a:t>Oś </a:t>
            </a:r>
          </a:p>
          <a:p>
            <a:pPr algn="ctr">
              <a:defRPr/>
            </a:pPr>
            <a:r>
              <a:rPr lang="pl-PL" sz="1400" dirty="0"/>
              <a:t>priorytetowa</a:t>
            </a:r>
          </a:p>
        </p:txBody>
      </p:sp>
      <p:sp>
        <p:nvSpPr>
          <p:cNvPr id="13" name="Prostokąt zaokrąglony 5"/>
          <p:cNvSpPr/>
          <p:nvPr/>
        </p:nvSpPr>
        <p:spPr>
          <a:xfrm>
            <a:off x="2782764" y="2679229"/>
            <a:ext cx="1936750" cy="158432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/>
              <a:t>III </a:t>
            </a:r>
          </a:p>
          <a:p>
            <a:pPr algn="ctr">
              <a:defRPr/>
            </a:pPr>
            <a:r>
              <a:rPr lang="pl-PL" sz="1600" dirty="0"/>
              <a:t>Rozwój sieci drogowej TEN-T i transportu multimodalnego</a:t>
            </a:r>
          </a:p>
        </p:txBody>
      </p:sp>
      <p:sp>
        <p:nvSpPr>
          <p:cNvPr id="14" name="Prostokąt zaokrąglony 6"/>
          <p:cNvSpPr/>
          <p:nvPr/>
        </p:nvSpPr>
        <p:spPr>
          <a:xfrm>
            <a:off x="4803652" y="2661766"/>
            <a:ext cx="1892300" cy="158432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IV</a:t>
            </a:r>
          </a:p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Infrastruktura drogowa dla miast</a:t>
            </a:r>
          </a:p>
        </p:txBody>
      </p:sp>
      <p:sp>
        <p:nvSpPr>
          <p:cNvPr id="15" name="Prostokąt zaokrąglony 7"/>
          <p:cNvSpPr/>
          <p:nvPr/>
        </p:nvSpPr>
        <p:spPr>
          <a:xfrm>
            <a:off x="6762627" y="2652241"/>
            <a:ext cx="1897062" cy="1584325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V </a:t>
            </a:r>
          </a:p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Rozwój transportu kolejowego w Polsce</a:t>
            </a:r>
          </a:p>
        </p:txBody>
      </p:sp>
      <p:sp>
        <p:nvSpPr>
          <p:cNvPr id="16" name="Prostokąt zaokrąglony 9"/>
          <p:cNvSpPr/>
          <p:nvPr/>
        </p:nvSpPr>
        <p:spPr>
          <a:xfrm>
            <a:off x="8724777" y="2652241"/>
            <a:ext cx="1835150" cy="158432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VI </a:t>
            </a:r>
          </a:p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Rozwój niskoemisyjnego transportu zbiorowego w miastach</a:t>
            </a:r>
          </a:p>
        </p:txBody>
      </p:sp>
      <p:sp>
        <p:nvSpPr>
          <p:cNvPr id="17" name="Prostokąt zaokrąglony 10"/>
          <p:cNvSpPr/>
          <p:nvPr/>
        </p:nvSpPr>
        <p:spPr>
          <a:xfrm>
            <a:off x="1414339" y="4377854"/>
            <a:ext cx="1296988" cy="178325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pl-PL" sz="1400" dirty="0"/>
              <a:t>Działanie</a:t>
            </a:r>
          </a:p>
        </p:txBody>
      </p:sp>
      <p:sp>
        <p:nvSpPr>
          <p:cNvPr id="18" name="Prostokąt zaokrąglony 11"/>
          <p:cNvSpPr/>
          <p:nvPr/>
        </p:nvSpPr>
        <p:spPr>
          <a:xfrm>
            <a:off x="2766889" y="4339754"/>
            <a:ext cx="942975" cy="182135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3.1</a:t>
            </a:r>
          </a:p>
          <a:p>
            <a:pPr algn="ctr">
              <a:defRPr/>
            </a:pPr>
            <a:endParaRPr lang="pl-PL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1200" dirty="0">
                <a:solidFill>
                  <a:schemeClr val="tx1"/>
                </a:solidFill>
              </a:rPr>
              <a:t>Transport drogowy i lotniczy</a:t>
            </a:r>
          </a:p>
        </p:txBody>
      </p:sp>
      <p:sp>
        <p:nvSpPr>
          <p:cNvPr id="19" name="Prostokąt zaokrąglony 18"/>
          <p:cNvSpPr/>
          <p:nvPr/>
        </p:nvSpPr>
        <p:spPr>
          <a:xfrm>
            <a:off x="6762627" y="4339754"/>
            <a:ext cx="930275" cy="18213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5.1</a:t>
            </a:r>
          </a:p>
          <a:p>
            <a:pPr algn="ctr">
              <a:defRPr/>
            </a:pPr>
            <a:endParaRPr lang="pl-PL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1200" dirty="0">
                <a:solidFill>
                  <a:schemeClr val="tx1"/>
                </a:solidFill>
              </a:rPr>
              <a:t>Transport kolejowy w sieci TEN-T</a:t>
            </a:r>
          </a:p>
        </p:txBody>
      </p:sp>
      <p:sp>
        <p:nvSpPr>
          <p:cNvPr id="20" name="Prostokąt zaokrąglony 19"/>
          <p:cNvSpPr/>
          <p:nvPr/>
        </p:nvSpPr>
        <p:spPr>
          <a:xfrm>
            <a:off x="7757989" y="4339754"/>
            <a:ext cx="942975" cy="1821358"/>
          </a:xfrm>
          <a:prstGeom prst="round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5.2</a:t>
            </a:r>
          </a:p>
          <a:p>
            <a:pPr algn="ctr">
              <a:defRPr/>
            </a:pPr>
            <a:endParaRPr lang="pl-PL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1200" dirty="0">
                <a:solidFill>
                  <a:schemeClr val="tx1"/>
                </a:solidFill>
              </a:rPr>
              <a:t>Transport kolejowy poza siecią TEN-T</a:t>
            </a:r>
          </a:p>
        </p:txBody>
      </p:sp>
      <p:sp>
        <p:nvSpPr>
          <p:cNvPr id="21" name="Prostokąt zaokrąglony 21"/>
          <p:cNvSpPr/>
          <p:nvPr/>
        </p:nvSpPr>
        <p:spPr>
          <a:xfrm>
            <a:off x="8759726" y="4339754"/>
            <a:ext cx="1800199" cy="180389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600" dirty="0"/>
              <a:t>6.1</a:t>
            </a:r>
          </a:p>
          <a:p>
            <a:pPr algn="ctr">
              <a:defRPr/>
            </a:pPr>
            <a:endParaRPr lang="pl-PL" sz="500" dirty="0"/>
          </a:p>
          <a:p>
            <a:pPr algn="ctr">
              <a:defRPr/>
            </a:pPr>
            <a:r>
              <a:rPr lang="pl-PL" sz="1200" dirty="0"/>
              <a:t>Transport miejski</a:t>
            </a:r>
          </a:p>
        </p:txBody>
      </p:sp>
      <p:sp>
        <p:nvSpPr>
          <p:cNvPr id="22" name="Prostokąt zaokrąglony 22"/>
          <p:cNvSpPr/>
          <p:nvPr/>
        </p:nvSpPr>
        <p:spPr>
          <a:xfrm>
            <a:off x="5748214" y="4339754"/>
            <a:ext cx="947738" cy="180389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4.2</a:t>
            </a:r>
          </a:p>
          <a:p>
            <a:pPr algn="ctr">
              <a:defRPr/>
            </a:pPr>
            <a:endParaRPr lang="pl-PL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1200" dirty="0">
                <a:solidFill>
                  <a:schemeClr val="tx1"/>
                </a:solidFill>
              </a:rPr>
              <a:t>Transport drogowy poza siecią TEN-T</a:t>
            </a:r>
          </a:p>
        </p:txBody>
      </p:sp>
      <p:sp>
        <p:nvSpPr>
          <p:cNvPr id="23" name="Prostokąt zaokrąglony 23"/>
          <p:cNvSpPr/>
          <p:nvPr/>
        </p:nvSpPr>
        <p:spPr>
          <a:xfrm>
            <a:off x="4795714" y="4339754"/>
            <a:ext cx="906463" cy="1803895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4.1</a:t>
            </a:r>
          </a:p>
          <a:p>
            <a:pPr algn="ctr">
              <a:defRPr/>
            </a:pPr>
            <a:endParaRPr lang="pl-PL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1200" dirty="0">
                <a:solidFill>
                  <a:schemeClr val="tx1"/>
                </a:solidFill>
              </a:rPr>
              <a:t>Transport drogowy w sieci TEN-T</a:t>
            </a:r>
          </a:p>
        </p:txBody>
      </p:sp>
      <p:sp>
        <p:nvSpPr>
          <p:cNvPr id="24" name="Prostokąt zaokrąglony 24"/>
          <p:cNvSpPr/>
          <p:nvPr/>
        </p:nvSpPr>
        <p:spPr>
          <a:xfrm>
            <a:off x="3760664" y="4339754"/>
            <a:ext cx="989013" cy="1821358"/>
          </a:xfrm>
          <a:prstGeom prst="round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pl-PL" sz="1600" dirty="0">
                <a:solidFill>
                  <a:schemeClr val="tx1"/>
                </a:solidFill>
              </a:rPr>
              <a:t>3.2</a:t>
            </a:r>
          </a:p>
          <a:p>
            <a:pPr algn="ctr">
              <a:defRPr/>
            </a:pPr>
            <a:endParaRPr lang="pl-PL" sz="500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pl-PL" sz="1200" dirty="0">
                <a:solidFill>
                  <a:schemeClr val="tx1"/>
                </a:solidFill>
              </a:rPr>
              <a:t>Transport wodny, śródlądowy, morski i intermodalny</a:t>
            </a:r>
          </a:p>
        </p:txBody>
      </p:sp>
    </p:spTree>
    <p:extLst>
      <p:ext uri="{BB962C8B-B14F-4D97-AF65-F5344CB8AC3E}">
        <p14:creationId xmlns:p14="http://schemas.microsoft.com/office/powerpoint/2010/main" val="38414177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911424" y="1528331"/>
            <a:ext cx="106571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altLang="pl-PL" sz="20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Systemowy przegląd projektów (kolejowe, śródlądowe i morskie, transport publiczny)</a:t>
            </a: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altLang="pl-PL" sz="20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altLang="pl-PL" sz="20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Wizyty monitorujące stan zaawansowania rzeczowego i finansowego</a:t>
            </a: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altLang="pl-PL" sz="20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altLang="pl-PL" sz="20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Zwiększenie działań weryfikujących ex-</a:t>
            </a:r>
            <a:r>
              <a:rPr lang="pl-PL" altLang="pl-PL" sz="2000" dirty="0" err="1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ante</a:t>
            </a:r>
            <a:r>
              <a:rPr lang="pl-PL" altLang="pl-PL" sz="20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 dokumentację przetargową</a:t>
            </a: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altLang="pl-PL" sz="20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altLang="pl-PL" sz="20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Zwiększenie działań doradczych i szkoleniowych na rzecz beneficjentów w zakresie dokumentacji środowiskowej i analizy kosztów i korzyści</a:t>
            </a: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altLang="pl-PL" sz="20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altLang="pl-PL" sz="20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Wdrażanie procedur gwarantujących gruntowną weryfikację dokumentacji pod kątem pojawiających się w niej błędów (używanie list sprawdzających, zasada dwóch par oczu)</a:t>
            </a: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altLang="pl-PL" sz="20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  <a:p>
            <a:pPr lvl="0" algn="just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pl-PL" altLang="pl-PL" sz="2000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Spotkania z beneficjentami, wymiana doświadczeń z wdrażania podobnych inwestycji</a:t>
            </a:r>
          </a:p>
          <a:p>
            <a:pPr lvl="0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altLang="pl-PL" sz="2000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  <a:p>
            <a:pPr lvl="0" defTabSz="912813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endParaRPr lang="pl-PL" altLang="pl-PL" sz="2000" dirty="0">
              <a:solidFill>
                <a:srgbClr val="00206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34381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Tytuł 1"/>
          <p:cNvSpPr txBox="1">
            <a:spLocks/>
          </p:cNvSpPr>
          <p:nvPr/>
        </p:nvSpPr>
        <p:spPr>
          <a:xfrm>
            <a:off x="1415480" y="851457"/>
            <a:ext cx="9453562" cy="1211262"/>
          </a:xfrm>
          <a:prstGeom prst="rect">
            <a:avLst/>
          </a:prstGeom>
        </p:spPr>
        <p:txBody>
          <a:bodyPr/>
          <a:lstStyle/>
          <a:p>
            <a:pPr algn="ctr" defTabSz="914400" eaLnBrk="1" fontAlgn="auto" hangingPunct="1"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Pomocne informacje</a:t>
            </a:r>
          </a:p>
        </p:txBody>
      </p:sp>
      <p:sp>
        <p:nvSpPr>
          <p:cNvPr id="4" name="Prostokąt 5"/>
          <p:cNvSpPr>
            <a:spLocks noChangeArrowheads="1"/>
          </p:cNvSpPr>
          <p:nvPr/>
        </p:nvSpPr>
        <p:spPr bwMode="auto">
          <a:xfrm>
            <a:off x="407368" y="1700441"/>
            <a:ext cx="6337275" cy="3385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l-PL" altLang="pl-PL" sz="1600" b="1" dirty="0">
                <a:cs typeface="Times New Roman" panose="02020603050405020304" pitchFamily="18" charset="0"/>
              </a:rPr>
              <a:t>Zmiany w zasadach prowadzenia ocen oddziaływania na środowisko</a:t>
            </a:r>
          </a:p>
          <a:p>
            <a:pPr marL="342900" indent="-342900" algn="just" eaLnBrk="1" hangingPunct="1">
              <a:spcBef>
                <a:spcPct val="0"/>
              </a:spcBef>
              <a:buNone/>
              <a:defRPr/>
            </a:pPr>
            <a:r>
              <a:rPr lang="pl-PL" altLang="pl-PL" sz="1600" b="1" dirty="0">
                <a:cs typeface="Times New Roman" panose="02020603050405020304" pitchFamily="18" charset="0"/>
              </a:rPr>
              <a:t>	</a:t>
            </a:r>
            <a:r>
              <a:rPr lang="pl-PL" altLang="pl-PL" sz="1600" dirty="0">
                <a:cs typeface="Times New Roman" panose="02020603050405020304" pitchFamily="18" charset="0"/>
              </a:rPr>
              <a:t>Od 01.01.2017 r. wejdą w życie zmiany niektórych przepisów ustawy z dnia 03.10.2008 r. </a:t>
            </a:r>
            <a:r>
              <a:rPr lang="pl-PL" altLang="pl-PL" sz="1600" i="1" dirty="0">
                <a:cs typeface="Times New Roman" panose="02020603050405020304" pitchFamily="18" charset="0"/>
              </a:rPr>
              <a:t>o udostępnianiu informacji </a:t>
            </a:r>
            <a:br>
              <a:rPr lang="pl-PL" altLang="pl-PL" sz="1600" i="1" dirty="0">
                <a:cs typeface="Times New Roman" panose="02020603050405020304" pitchFamily="18" charset="0"/>
              </a:rPr>
            </a:br>
            <a:r>
              <a:rPr lang="pl-PL" altLang="pl-PL" sz="1600" i="1" dirty="0">
                <a:cs typeface="Times New Roman" panose="02020603050405020304" pitchFamily="18" charset="0"/>
              </a:rPr>
              <a:t>o środowisku i jego ochronie, udziale społeczeństwa </a:t>
            </a:r>
            <a:br>
              <a:rPr lang="pl-PL" altLang="pl-PL" sz="1600" i="1" dirty="0">
                <a:cs typeface="Times New Roman" panose="02020603050405020304" pitchFamily="18" charset="0"/>
              </a:rPr>
            </a:br>
            <a:r>
              <a:rPr lang="pl-PL" altLang="pl-PL" sz="1600" i="1" dirty="0">
                <a:cs typeface="Times New Roman" panose="02020603050405020304" pitchFamily="18" charset="0"/>
              </a:rPr>
              <a:t>w ochronie środowiska oraz o ocenach oddziaływania na środowisko</a:t>
            </a:r>
            <a:r>
              <a:rPr lang="pl-PL" altLang="pl-PL" sz="1600" dirty="0">
                <a:cs typeface="Times New Roman" panose="02020603050405020304" pitchFamily="18" charset="0"/>
              </a:rPr>
              <a:t>.</a:t>
            </a: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pl-PL" altLang="pl-PL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r>
              <a:rPr lang="pl-PL" sz="1600" dirty="0"/>
              <a:t>CUPT opracowało podręcznik </a:t>
            </a:r>
            <a:r>
              <a:rPr lang="pl-PL" sz="1600" b="1" dirty="0"/>
              <a:t>Analiza kosztów i korzyści projektów transportowych współfinansowanych ze środków UE: Vademecum Beneficjenta</a:t>
            </a:r>
            <a:r>
              <a:rPr lang="pl-PL" sz="1600" dirty="0"/>
              <a:t>. Publikacja zawiera kompleksowe wskazówki dotyczące opracowania i weryfikacji analiz kosztów i korzyści projektów transportowych, a także zalecenia w zakresie treści studiów wykonalności załączanych do wniosków o dofinansowanie.</a:t>
            </a:r>
            <a:endParaRPr lang="pl-PL" altLang="pl-PL" sz="1600" dirty="0">
              <a:solidFill>
                <a:srgbClr val="002060"/>
              </a:solidFill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  <a:defRPr/>
            </a:pPr>
            <a:endParaRPr lang="pl-PL" altLang="pl-PL" sz="22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767408" y="5390924"/>
            <a:ext cx="6048672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Zapraszamy na stronę:  </a:t>
            </a:r>
            <a:r>
              <a:rPr lang="pl-PL" b="1" dirty="0" err="1">
                <a:hlinkClick r:id="rId2"/>
              </a:rPr>
              <a:t>www.cupt.gov.pl</a:t>
            </a:r>
            <a:r>
              <a:rPr lang="pl-PL" b="1" dirty="0"/>
              <a:t> 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9590" y="1700441"/>
            <a:ext cx="2808312" cy="399501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4284583" y="1395500"/>
            <a:ext cx="6643320" cy="968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928035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 idx="4294967295"/>
          </p:nvPr>
        </p:nvSpPr>
        <p:spPr>
          <a:xfrm>
            <a:off x="2351584" y="2130426"/>
            <a:ext cx="7630616" cy="2522711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pl-PL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Tramwaje Warszawskie sp. z o.o. </a:t>
            </a:r>
            <a:br>
              <a:rPr lang="pl-PL" sz="12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l-PL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ul. Siedmiogrodzka 20</a:t>
            </a:r>
            <a:br>
              <a:rPr lang="pl-PL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l-PL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01-232 Warszawa</a:t>
            </a:r>
            <a:br>
              <a:rPr lang="pl-PL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pl-PL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l-PL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TEL</a:t>
            </a:r>
            <a:r>
              <a:rPr lang="de-DE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. +48 22 534 43 30</a:t>
            </a:r>
            <a:br>
              <a:rPr lang="de-DE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tw@tw.waw.pl</a:t>
            </a:r>
            <a:br>
              <a:rPr lang="de-DE" sz="1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de-DE" sz="1200" dirty="0">
                <a:latin typeface="Tahoma" pitchFamily="34" charset="0"/>
                <a:ea typeface="Tahoma" pitchFamily="34" charset="0"/>
                <a:cs typeface="Tahoma" pitchFamily="34" charset="0"/>
              </a:rPr>
              <a:t>www.tw.waw.pl</a:t>
            </a:r>
            <a:endParaRPr lang="pl-PL" sz="1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rostokąt 2"/>
          <p:cNvSpPr/>
          <p:nvPr/>
        </p:nvSpPr>
        <p:spPr>
          <a:xfrm>
            <a:off x="6456040" y="2276872"/>
            <a:ext cx="6096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pl-PL" sz="2000" b="1" dirty="0">
              <a:solidFill>
                <a:srgbClr val="EE2E24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pl-PL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200000"/>
              </a:lnSpc>
            </a:pPr>
            <a:endParaRPr lang="pl-PL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4296">
              <a:defRPr/>
            </a:pPr>
            <a:endParaRPr lang="pl-PL" dirty="0">
              <a:solidFill>
                <a:schemeClr val="tx2">
                  <a:lumMod val="50000"/>
                </a:schemeClr>
              </a:solidFill>
            </a:endParaRPr>
          </a:p>
          <a:p>
            <a:pPr defTabSz="914296">
              <a:defRPr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</a:rPr>
              <a:t>Przemysław Gorgol, </a:t>
            </a:r>
          </a:p>
          <a:p>
            <a:pPr defTabSz="914296">
              <a:defRPr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</a:rPr>
              <a:t>Dyrektor</a:t>
            </a:r>
          </a:p>
          <a:p>
            <a:pPr defTabSz="914296">
              <a:defRPr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</a:rPr>
              <a:t>Centrum Unijnych Projektów Transportowych</a:t>
            </a:r>
          </a:p>
          <a:p>
            <a:pPr defTabSz="914296">
              <a:defRPr/>
            </a:pPr>
            <a:r>
              <a:rPr lang="pl-PL" sz="2400" dirty="0">
                <a:solidFill>
                  <a:schemeClr val="tx2">
                    <a:lumMod val="50000"/>
                  </a:schemeClr>
                </a:solidFill>
              </a:rPr>
              <a:t>e-mail: </a:t>
            </a:r>
            <a:r>
              <a:rPr lang="pl-PL" sz="2400" dirty="0">
                <a:solidFill>
                  <a:schemeClr val="tx2">
                    <a:lumMod val="50000"/>
                  </a:schemeClr>
                </a:solidFill>
                <a:hlinkClick r:id="rId3"/>
              </a:rPr>
              <a:t>cupt@cupt.gov.pl</a:t>
            </a:r>
            <a:r>
              <a:rPr lang="pl-PL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7" name="Prostokąt 6"/>
          <p:cNvSpPr/>
          <p:nvPr/>
        </p:nvSpPr>
        <p:spPr>
          <a:xfrm>
            <a:off x="6456040" y="2748498"/>
            <a:ext cx="42212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166030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 txBox="1">
            <a:spLocks/>
          </p:cNvSpPr>
          <p:nvPr/>
        </p:nvSpPr>
        <p:spPr bwMode="auto">
          <a:xfrm>
            <a:off x="2592197" y="4651598"/>
            <a:ext cx="695909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</p:txBody>
      </p:sp>
      <p:graphicFrame>
        <p:nvGraphicFramePr>
          <p:cNvPr id="4" name="Wykres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615250"/>
              </p:ext>
            </p:extLst>
          </p:nvPr>
        </p:nvGraphicFramePr>
        <p:xfrm>
          <a:off x="1343472" y="1856000"/>
          <a:ext cx="9488934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164869" y="1052736"/>
            <a:ext cx="9667537" cy="830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Alokacja środków UE (w Euro) przeznaczona na 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 sz="216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III, IV, V, VI oś priorytetową w ramach </a:t>
            </a:r>
            <a:r>
              <a:rPr lang="pl-PL" sz="2400" b="1" dirty="0" err="1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POIiŚ</a:t>
            </a:r>
            <a:r>
              <a:rPr lang="pl-PL" sz="24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 2014-2020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+mj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937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pole tekstowe 3"/>
          <p:cNvSpPr txBox="1"/>
          <p:nvPr/>
        </p:nvSpPr>
        <p:spPr>
          <a:xfrm>
            <a:off x="1493837" y="2060848"/>
            <a:ext cx="9204325" cy="286226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1430" tIns="45714" rIns="91430" bIns="45714">
            <a:spAutoFit/>
          </a:bodyPr>
          <a:lstStyle/>
          <a:p>
            <a:pPr marL="0" marR="0" lvl="0" indent="0" algn="ctr" defTabSz="9142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  <a:p>
            <a:pPr marL="0" marR="0" lvl="0" indent="0" algn="ctr" defTabSz="9142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Osie priorytetowe </a:t>
            </a:r>
          </a:p>
          <a:p>
            <a:pPr marL="0" marR="0" lvl="0" indent="0" algn="ctr" defTabSz="9142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wdrażane przez CUPT</a:t>
            </a:r>
          </a:p>
          <a:p>
            <a:pPr marL="0" marR="0" lvl="0" indent="0" algn="ctr" defTabSz="9142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 – charakterystyka</a:t>
            </a:r>
          </a:p>
          <a:p>
            <a:pPr marL="0" marR="0" lvl="0" indent="0" algn="ctr" defTabSz="91429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6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500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 txBox="1">
            <a:spLocks/>
          </p:cNvSpPr>
          <p:nvPr/>
        </p:nvSpPr>
        <p:spPr bwMode="auto">
          <a:xfrm>
            <a:off x="2535684" y="3694459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</p:txBody>
      </p:sp>
      <p:sp>
        <p:nvSpPr>
          <p:cNvPr id="4" name="Prostokąt 7"/>
          <p:cNvSpPr>
            <a:spLocks noChangeArrowheads="1"/>
          </p:cNvSpPr>
          <p:nvPr/>
        </p:nvSpPr>
        <p:spPr bwMode="auto">
          <a:xfrm>
            <a:off x="1343472" y="1159222"/>
            <a:ext cx="9126537" cy="409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4" rIns="91430" bIns="4571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defRPr/>
            </a:pPr>
            <a:r>
              <a:rPr lang="pl-PL" altLang="pl-PL" sz="2000" b="1" dirty="0">
                <a:latin typeface="+mj-lt"/>
                <a:cs typeface="Times New Roman" panose="02020603050405020304" pitchFamily="18" charset="0"/>
              </a:rPr>
              <a:t>Oś priorytetowa III Rozwój sieci drogowej TEN-T i transportu multimodalnego</a:t>
            </a:r>
          </a:p>
          <a:p>
            <a:pPr algn="ctr" eaLnBrk="1" hangingPunct="1">
              <a:spcAft>
                <a:spcPts val="600"/>
              </a:spcAft>
              <a:defRPr/>
            </a:pPr>
            <a:endParaRPr lang="pl-PL" altLang="pl-PL" sz="1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spcAft>
                <a:spcPts val="600"/>
              </a:spcAft>
              <a:defRPr/>
            </a:pPr>
            <a:endParaRPr lang="pl-PL" alt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pl-PL" altLang="pl-PL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pl-PL" alt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182210400"/>
              </p:ext>
            </p:extLst>
          </p:nvPr>
        </p:nvGraphicFramePr>
        <p:xfrm>
          <a:off x="1538288" y="1554509"/>
          <a:ext cx="9001000" cy="4851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Strzałka w prawo 15"/>
          <p:cNvSpPr/>
          <p:nvPr/>
        </p:nvSpPr>
        <p:spPr>
          <a:xfrm>
            <a:off x="1610296" y="1725090"/>
            <a:ext cx="8850188" cy="1057215"/>
          </a:xfrm>
          <a:prstGeom prst="rightArrow">
            <a:avLst/>
          </a:prstGeom>
          <a:solidFill>
            <a:schemeClr val="accent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poprawa bezpieczeństwa ruchu drogowego</a:t>
            </a:r>
            <a:endParaRPr lang="pl-PL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8" name="Strzałka w prawo 18"/>
          <p:cNvSpPr/>
          <p:nvPr/>
        </p:nvSpPr>
        <p:spPr>
          <a:xfrm>
            <a:off x="1654764" y="2782305"/>
            <a:ext cx="8850188" cy="1131075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nadrobienie zaległości w rozbudowie infrastruktury drogowej bezpiecznej dla użytkownika oraz połączenie najważniejszych ośrodków miejskich z siecią transportu europejskiego (TEN-T)</a:t>
            </a:r>
            <a:endParaRPr lang="pl-PL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9" name="Strzałka w prawo 19"/>
          <p:cNvSpPr/>
          <p:nvPr/>
        </p:nvSpPr>
        <p:spPr>
          <a:xfrm>
            <a:off x="1620428" y="3913380"/>
            <a:ext cx="8850188" cy="1097171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poprawa bezpieczeństwa ruchu lotniczego w sieci bazowej </a:t>
            </a:r>
            <a:endParaRPr lang="pl-PL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" name="Strzałka w prawo 20"/>
          <p:cNvSpPr/>
          <p:nvPr/>
        </p:nvSpPr>
        <p:spPr>
          <a:xfrm>
            <a:off x="1620428" y="5010552"/>
            <a:ext cx="8850188" cy="1097170"/>
          </a:xfrm>
          <a:prstGeom prst="righ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rozwój i integracja poszczególnych gałęzi multimodalnego systemu transportowego (transport morski, wodny śródlądowy i intermodalny</a:t>
            </a:r>
            <a:endParaRPr lang="pl-PL" sz="1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1" name="pole tekstowe 16"/>
          <p:cNvSpPr txBox="1">
            <a:spLocks noChangeArrowheads="1"/>
          </p:cNvSpPr>
          <p:nvPr/>
        </p:nvSpPr>
        <p:spPr bwMode="auto">
          <a:xfrm>
            <a:off x="3915222" y="1554509"/>
            <a:ext cx="38163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altLang="pl-PL" sz="1400" b="1">
                <a:latin typeface="Calibri" pitchFamily="34" charset="0"/>
                <a:cs typeface="Times New Roman" pitchFamily="18" charset="0"/>
              </a:rPr>
              <a:t>(tryb konkursowy i pozakonkursowy)</a:t>
            </a:r>
          </a:p>
        </p:txBody>
      </p:sp>
    </p:spTree>
    <p:extLst>
      <p:ext uri="{BB962C8B-B14F-4D97-AF65-F5344CB8AC3E}">
        <p14:creationId xmlns:p14="http://schemas.microsoft.com/office/powerpoint/2010/main" val="2876111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 txBox="1">
            <a:spLocks/>
          </p:cNvSpPr>
          <p:nvPr/>
        </p:nvSpPr>
        <p:spPr bwMode="auto">
          <a:xfrm>
            <a:off x="1962532" y="4236082"/>
            <a:ext cx="8181286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</p:txBody>
      </p:sp>
      <p:sp>
        <p:nvSpPr>
          <p:cNvPr id="4" name="Tytuł 10"/>
          <p:cNvSpPr txBox="1">
            <a:spLocks/>
          </p:cNvSpPr>
          <p:nvPr/>
        </p:nvSpPr>
        <p:spPr>
          <a:xfrm>
            <a:off x="988759" y="4572632"/>
            <a:ext cx="4890417" cy="16557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l-PL" altLang="pl-PL" sz="1600">
                <a:latin typeface="+mn-lt"/>
                <a:cs typeface="Times New Roman" panose="02020603050405020304" pitchFamily="18" charset="0"/>
              </a:rPr>
              <a:t>Działanie 3.1 </a:t>
            </a:r>
            <a:br>
              <a:rPr lang="pl-PL" altLang="pl-PL" sz="160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altLang="pl-PL" sz="1600">
                <a:latin typeface="+mn-lt"/>
                <a:cs typeface="Times New Roman" panose="02020603050405020304" pitchFamily="18" charset="0"/>
              </a:rPr>
              <a:t>Rozwój drogowej i lotniczej sieci TEN-T. </a:t>
            </a:r>
            <a:br>
              <a:rPr lang="pl-PL" altLang="pl-PL" sz="1600">
                <a:latin typeface="+mn-lt"/>
                <a:cs typeface="Times New Roman" panose="02020603050405020304" pitchFamily="18" charset="0"/>
              </a:rPr>
            </a:br>
            <a:br>
              <a:rPr lang="pl-PL" altLang="pl-PL" sz="1600">
                <a:latin typeface="+mn-lt"/>
                <a:cs typeface="Times New Roman" panose="02020603050405020304" pitchFamily="18" charset="0"/>
              </a:rPr>
            </a:br>
            <a:r>
              <a:rPr lang="pl-PL" altLang="pl-PL" sz="1600">
                <a:latin typeface="+mn-lt"/>
                <a:cs typeface="Times New Roman" panose="02020603050405020304" pitchFamily="18" charset="0"/>
              </a:rPr>
              <a:t>Działanie 3.2 </a:t>
            </a:r>
            <a:br>
              <a:rPr lang="pl-PL" altLang="pl-PL" sz="1600">
                <a:latin typeface="+mn-lt"/>
                <a:cs typeface="Times New Roman" panose="02020603050405020304" pitchFamily="18" charset="0"/>
              </a:rPr>
            </a:br>
            <a:r>
              <a:rPr lang="pl-PL" altLang="pl-PL" sz="1600">
                <a:latin typeface="+mn-lt"/>
                <a:cs typeface="Times New Roman" panose="02020603050405020304" pitchFamily="18" charset="0"/>
              </a:rPr>
              <a:t>Rozwój transportu morskiego, śródlądowych dróg wodnych i połączeń multimodalnych.</a:t>
            </a:r>
            <a:endParaRPr lang="pl-PL" altLang="pl-PL" sz="16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5" name="Symbol zastępczy zawartości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3976966"/>
              </p:ext>
            </p:extLst>
          </p:nvPr>
        </p:nvGraphicFramePr>
        <p:xfrm>
          <a:off x="4996639" y="1330610"/>
          <a:ext cx="6211929" cy="51617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tekstu 12"/>
          <p:cNvSpPr txBox="1">
            <a:spLocks/>
          </p:cNvSpPr>
          <p:nvPr/>
        </p:nvSpPr>
        <p:spPr>
          <a:xfrm>
            <a:off x="1398654" y="1762757"/>
            <a:ext cx="4601972" cy="2879725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l-PL" altLang="pl-PL" dirty="0"/>
              <a:t> </a:t>
            </a:r>
          </a:p>
        </p:txBody>
      </p:sp>
      <p:graphicFrame>
        <p:nvGraphicFramePr>
          <p:cNvPr id="7" name="Wykres 6"/>
          <p:cNvGraphicFramePr/>
          <p:nvPr>
            <p:extLst>
              <p:ext uri="{D42A27DB-BD31-4B8C-83A1-F6EECF244321}">
                <p14:modId xmlns:p14="http://schemas.microsoft.com/office/powerpoint/2010/main" val="666284608"/>
              </p:ext>
            </p:extLst>
          </p:nvPr>
        </p:nvGraphicFramePr>
        <p:xfrm>
          <a:off x="1215286" y="1618567"/>
          <a:ext cx="3964722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8372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dtytuł 2"/>
          <p:cNvSpPr txBox="1">
            <a:spLocks/>
          </p:cNvSpPr>
          <p:nvPr/>
        </p:nvSpPr>
        <p:spPr bwMode="auto">
          <a:xfrm>
            <a:off x="2584574" y="3865215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703512" y="980728"/>
            <a:ext cx="8983662" cy="4262437"/>
          </a:xfrm>
          <a:prstGeom prst="rect">
            <a:avLst/>
          </a:prstGeom>
        </p:spPr>
        <p:txBody>
          <a:bodyPr lIns="91430" tIns="45714" rIns="91430" bIns="45714">
            <a:spAutoFit/>
          </a:bodyPr>
          <a:lstStyle/>
          <a:p>
            <a:pPr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sz="1600" b="1" dirty="0">
              <a:latin typeface="Times New Roman" pitchFamily="18" charset="0"/>
              <a:cs typeface="Times New Roman" pitchFamily="18" charset="0"/>
            </a:endParaRPr>
          </a:p>
          <a:p>
            <a:pPr algn="ctr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Oś priorytetowa IV Infrastruktura drogowa dla miast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pl-PL" sz="2000" b="1" dirty="0">
                <a:solidFill>
                  <a:schemeClr val="tx2">
                    <a:lumMod val="75000"/>
                  </a:schemeClr>
                </a:solidFill>
                <a:latin typeface="+mj-lt"/>
                <a:cs typeface="Times New Roman" pitchFamily="18" charset="0"/>
              </a:rPr>
              <a:t>(tryb konkursowy i pozakonkursowy)</a:t>
            </a:r>
          </a:p>
          <a:p>
            <a:pPr algn="ctr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just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  <a:p>
            <a:pPr algn="just" defTabSz="914296" eaLnBrk="1" fontAlgn="auto" hangingPunct="1">
              <a:spcBef>
                <a:spcPts val="0"/>
              </a:spcBef>
              <a:spcAft>
                <a:spcPts val="600"/>
              </a:spcAft>
              <a:defRPr/>
            </a:pP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trzałka w prawo 5"/>
          <p:cNvSpPr/>
          <p:nvPr/>
        </p:nvSpPr>
        <p:spPr>
          <a:xfrm>
            <a:off x="1679280" y="2399903"/>
            <a:ext cx="8850188" cy="1296144"/>
          </a:xfrm>
          <a:prstGeom prst="rightArrow">
            <a:avLst/>
          </a:prstGeom>
          <a:solidFill>
            <a:schemeClr val="accent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działania uzupełniające wobec inwestycji przewidzianych w ramach osi III związanych z rozwojem drogowej sieci TEN-T </a:t>
            </a:r>
            <a:endParaRPr lang="pl-PL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Strzałka w prawo 6"/>
          <p:cNvSpPr/>
          <p:nvPr/>
        </p:nvSpPr>
        <p:spPr>
          <a:xfrm>
            <a:off x="1712585" y="3758439"/>
            <a:ext cx="8825814" cy="123375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61507" tIns="61507" rIns="61507" bIns="61507" spcCol="1270" anchor="ctr"/>
          <a:lstStyle/>
          <a:p>
            <a:pPr algn="ctr" defTabSz="914296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zwiększenie dostępności drogowej ośrodków miejskich i ich odciążenia od ruchu drogowego </a:t>
            </a:r>
            <a:endParaRPr lang="pl-PL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385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emat blokowy: proces 1"/>
          <p:cNvSpPr/>
          <p:nvPr/>
        </p:nvSpPr>
        <p:spPr>
          <a:xfrm>
            <a:off x="119336" y="6237312"/>
            <a:ext cx="11953328" cy="28803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dtytuł 2"/>
          <p:cNvSpPr txBox="1">
            <a:spLocks/>
          </p:cNvSpPr>
          <p:nvPr/>
        </p:nvSpPr>
        <p:spPr bwMode="auto">
          <a:xfrm>
            <a:off x="2766566" y="3742878"/>
            <a:ext cx="6934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/>
          <a:lstStyle/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  <a:p>
            <a:pPr marL="341313" indent="-341313" eaLnBrk="1" hangingPunct="1">
              <a:spcBef>
                <a:spcPct val="20000"/>
              </a:spcBef>
              <a:buFont typeface="Arial" charset="0"/>
              <a:buChar char="•"/>
            </a:pPr>
            <a:endParaRPr lang="pl-PL" altLang="pl-PL" sz="3100">
              <a:latin typeface="Calibri" pitchFamily="34" charset="0"/>
            </a:endParaRPr>
          </a:p>
        </p:txBody>
      </p:sp>
      <p:sp>
        <p:nvSpPr>
          <p:cNvPr id="9" name="Tytuł 6"/>
          <p:cNvSpPr txBox="1">
            <a:spLocks/>
          </p:cNvSpPr>
          <p:nvPr/>
        </p:nvSpPr>
        <p:spPr>
          <a:xfrm>
            <a:off x="1864866" y="1269553"/>
            <a:ext cx="3259138" cy="23034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altLang="pl-PL"/>
              <a:t> </a:t>
            </a:r>
          </a:p>
        </p:txBody>
      </p:sp>
      <p:graphicFrame>
        <p:nvGraphicFramePr>
          <p:cNvPr id="10" name="Symbol zastępczy zawartości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965018"/>
              </p:ext>
            </p:extLst>
          </p:nvPr>
        </p:nvGraphicFramePr>
        <p:xfrm>
          <a:off x="5297562" y="837406"/>
          <a:ext cx="553861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Symbol zastępczy tekstu 11"/>
          <p:cNvSpPr txBox="1">
            <a:spLocks/>
          </p:cNvSpPr>
          <p:nvPr/>
        </p:nvSpPr>
        <p:spPr>
          <a:xfrm>
            <a:off x="623392" y="3573016"/>
            <a:ext cx="5040560" cy="2409825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r>
              <a:rPr lang="pl-PL" sz="1600" b="1" dirty="0">
                <a:latin typeface="+mj-lt"/>
                <a:cs typeface="Times New Roman" pitchFamily="18" charset="0"/>
              </a:rPr>
              <a:t>Działanie 4.2 </a:t>
            </a:r>
          </a:p>
          <a:p>
            <a:pPr>
              <a:buFont typeface="Arial" pitchFamily="34" charset="0"/>
              <a:buNone/>
              <a:defRPr/>
            </a:pPr>
            <a:r>
              <a:rPr lang="pl-PL" sz="1600" dirty="0">
                <a:latin typeface="+mj-lt"/>
                <a:cs typeface="Times New Roman" pitchFamily="18" charset="0"/>
              </a:rPr>
              <a:t>Zwiększenie dostępności transportowej ośrodków miejskich leżących poza siecią drogową TEN-T i odciążenie miast od nadmiernego ruchu drogowego.  </a:t>
            </a:r>
          </a:p>
          <a:p>
            <a:pPr>
              <a:buFont typeface="Arial" pitchFamily="34" charset="0"/>
              <a:buNone/>
              <a:defRPr/>
            </a:pPr>
            <a:endParaRPr lang="pl-PL" sz="1600" dirty="0"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None/>
              <a:defRPr/>
            </a:pPr>
            <a:r>
              <a:rPr lang="pl-PL" sz="1600" b="1" dirty="0">
                <a:latin typeface="+mj-lt"/>
                <a:cs typeface="Times New Roman" pitchFamily="18" charset="0"/>
              </a:rPr>
              <a:t>Działanie 4.1 </a:t>
            </a:r>
          </a:p>
          <a:p>
            <a:pPr>
              <a:buFont typeface="Arial" pitchFamily="34" charset="0"/>
              <a:buNone/>
              <a:defRPr/>
            </a:pPr>
            <a:r>
              <a:rPr lang="pl-PL" sz="1600" dirty="0">
                <a:latin typeface="+mj-lt"/>
                <a:cs typeface="Times New Roman" pitchFamily="18" charset="0"/>
              </a:rPr>
              <a:t>Zwiększenie dostępności transportowej ośrodków miejskich leżących w sieci drogowej TEN-T i odciążenie miast od nadmiernego ruchu drogowego.</a:t>
            </a:r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4646831"/>
              </p:ext>
            </p:extLst>
          </p:nvPr>
        </p:nvGraphicFramePr>
        <p:xfrm>
          <a:off x="1469599" y="914002"/>
          <a:ext cx="3654405" cy="259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0149075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Pakiet 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Pakiet 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2557</TotalTime>
  <Words>1622</Words>
  <Application>Microsoft Office PowerPoint</Application>
  <PresentationFormat>Panoramiczny</PresentationFormat>
  <Paragraphs>424</Paragraphs>
  <Slides>32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9" baseType="lpstr">
      <vt:lpstr>Arial</vt:lpstr>
      <vt:lpstr>Calibri</vt:lpstr>
      <vt:lpstr>Tahoma</vt:lpstr>
      <vt:lpstr>Times New Roman</vt:lpstr>
      <vt:lpstr>Wingdings</vt:lpstr>
      <vt:lpstr>Motyw pakietu Office</vt:lpstr>
      <vt:lpstr>Arkusz</vt:lpstr>
      <vt:lpstr>Program Operacyjny Infrastruktura i Środowisko 2014-2020 SEKTOR TRANSPORT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Tramwaje Warszawskie sp. z o.o.  ul. Siedmiogrodzka 20 01-232 Warszawa  TEL. +48 22 534 43 30 tw@tw.waw.pl www.tw.waw.pl</vt:lpstr>
    </vt:vector>
  </TitlesOfParts>
  <Company>Rycho444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</dc:title>
  <dc:creator>przeszodko@tw.waw.pl</dc:creator>
  <cp:lastModifiedBy>Barbara Siestrzeńcewicz-Kuczuk</cp:lastModifiedBy>
  <cp:revision>92</cp:revision>
  <dcterms:created xsi:type="dcterms:W3CDTF">2015-10-16T11:09:29Z</dcterms:created>
  <dcterms:modified xsi:type="dcterms:W3CDTF">2016-12-03T22:49:29Z</dcterms:modified>
</cp:coreProperties>
</file>